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IN">
    <p:bg>
      <p:bgPr>
        <a:solidFill>
          <a:srgbClr val="0E101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7E8794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mollegenerator.com · партнёрская программа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rgbClr val="7E8794"/>
                </a:solidFill>
                <a:latin typeface="JetBrains Mono"/>
                <a:ea typeface="JetBrains Mono"/>
                <a:cs typeface="JetBrains Mono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rgbClr val="7E8794"/>
                </a:solidFill>
                <a:latin typeface="JetBrains Mono"/>
                <a:ea typeface="JetBrains Mono"/>
                <a:cs typeface="JetBrains Mono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hyperlink" Target="https://partner.mollegenerator.com" TargetMode="External"/><Relationship Id="rId2" Type="http://schemas.openxmlformats.org/officeDocument/2006/relationships/hyperlink" Target="https://mollegenerator.com/uk/partners/" TargetMode="Externa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543800" y="457200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8275320" y="457200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9006840" y="457200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738360" y="457200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0469880" y="457200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1201400" y="457200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543800" y="768096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8275320" y="768096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006840" y="768096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9738360" y="768096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0469880" y="768096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1201400" y="768096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543800" y="1078992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275320" y="1078992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9006840" y="1078992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9738360" y="1078992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10469880" y="1078992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11201400" y="1078992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7543800" y="1389888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8275320" y="1389888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9006840" y="1389888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9738360" y="1389888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0469880" y="1389888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11201400" y="1389888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7543800" y="1700784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8275320" y="1700784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9006840" y="1700784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9738360" y="1700784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10469880" y="1700784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11201400" y="1700784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7543800" y="2011680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8275320" y="2011680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FF5A1F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9006840" y="2011680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FF5A1F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9738360" y="2011680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FF5A1F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10469880" y="2011680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FF5A1F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11201400" y="2011680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7543800" y="2322576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8275320" y="2322576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9006840" y="2322576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9738360" y="2322576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10469880" y="2322576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FF5A1F"/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11201400" y="2322576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7543800" y="2633472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8275320" y="2633472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9006840" y="2633472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9738360" y="2633472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10469880" y="2633472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11201400" y="2633472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7543800" y="2944368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51" name="Shape 49"/>
          <p:cNvSpPr/>
          <p:nvPr/>
        </p:nvSpPr>
        <p:spPr>
          <a:xfrm>
            <a:off x="8275320" y="2944368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9006840" y="2944368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53" name="Shape 51"/>
          <p:cNvSpPr/>
          <p:nvPr/>
        </p:nvSpPr>
        <p:spPr>
          <a:xfrm>
            <a:off x="9738360" y="2944368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10469880" y="2944368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11201400" y="2944368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56" name="Shape 54"/>
          <p:cNvSpPr/>
          <p:nvPr/>
        </p:nvSpPr>
        <p:spPr>
          <a:xfrm>
            <a:off x="7543800" y="3255264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57" name="Shape 55"/>
          <p:cNvSpPr/>
          <p:nvPr/>
        </p:nvSpPr>
        <p:spPr>
          <a:xfrm>
            <a:off x="8275320" y="3255264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58" name="Shape 56"/>
          <p:cNvSpPr/>
          <p:nvPr/>
        </p:nvSpPr>
        <p:spPr>
          <a:xfrm>
            <a:off x="9006840" y="3255264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59" name="Shape 57"/>
          <p:cNvSpPr/>
          <p:nvPr/>
        </p:nvSpPr>
        <p:spPr>
          <a:xfrm>
            <a:off x="9738360" y="3255264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60" name="Shape 58"/>
          <p:cNvSpPr/>
          <p:nvPr/>
        </p:nvSpPr>
        <p:spPr>
          <a:xfrm>
            <a:off x="10469880" y="3255264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61" name="Shape 59"/>
          <p:cNvSpPr/>
          <p:nvPr/>
        </p:nvSpPr>
        <p:spPr>
          <a:xfrm>
            <a:off x="11201400" y="3255264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62" name="Shape 60"/>
          <p:cNvSpPr/>
          <p:nvPr/>
        </p:nvSpPr>
        <p:spPr>
          <a:xfrm>
            <a:off x="7543800" y="3566160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63" name="Shape 61"/>
          <p:cNvSpPr/>
          <p:nvPr/>
        </p:nvSpPr>
        <p:spPr>
          <a:xfrm>
            <a:off x="8275320" y="3566160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64" name="Shape 62"/>
          <p:cNvSpPr/>
          <p:nvPr/>
        </p:nvSpPr>
        <p:spPr>
          <a:xfrm>
            <a:off x="9006840" y="3566160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65" name="Shape 63"/>
          <p:cNvSpPr/>
          <p:nvPr/>
        </p:nvSpPr>
        <p:spPr>
          <a:xfrm>
            <a:off x="9738360" y="3566160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66" name="Shape 64"/>
          <p:cNvSpPr/>
          <p:nvPr/>
        </p:nvSpPr>
        <p:spPr>
          <a:xfrm>
            <a:off x="10469880" y="3566160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67" name="Shape 65"/>
          <p:cNvSpPr/>
          <p:nvPr/>
        </p:nvSpPr>
        <p:spPr>
          <a:xfrm>
            <a:off x="11201400" y="3566160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68" name="Shape 66"/>
          <p:cNvSpPr/>
          <p:nvPr/>
        </p:nvSpPr>
        <p:spPr>
          <a:xfrm>
            <a:off x="7543800" y="3877056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FF5A1F"/>
            </a:solidFill>
            <a:prstDash val="solid"/>
          </a:ln>
        </p:spPr>
      </p:sp>
      <p:sp>
        <p:nvSpPr>
          <p:cNvPr id="69" name="Shape 67"/>
          <p:cNvSpPr/>
          <p:nvPr/>
        </p:nvSpPr>
        <p:spPr>
          <a:xfrm>
            <a:off x="8275320" y="3877056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FF5A1F"/>
            </a:solidFill>
            <a:prstDash val="solid"/>
          </a:ln>
        </p:spPr>
      </p:sp>
      <p:sp>
        <p:nvSpPr>
          <p:cNvPr id="70" name="Shape 68"/>
          <p:cNvSpPr/>
          <p:nvPr/>
        </p:nvSpPr>
        <p:spPr>
          <a:xfrm>
            <a:off x="9006840" y="3877056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FF5A1F"/>
            </a:solidFill>
            <a:prstDash val="solid"/>
          </a:ln>
        </p:spPr>
      </p:sp>
      <p:sp>
        <p:nvSpPr>
          <p:cNvPr id="71" name="Shape 69"/>
          <p:cNvSpPr/>
          <p:nvPr/>
        </p:nvSpPr>
        <p:spPr>
          <a:xfrm>
            <a:off x="9738360" y="3877056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72" name="Shape 70"/>
          <p:cNvSpPr/>
          <p:nvPr/>
        </p:nvSpPr>
        <p:spPr>
          <a:xfrm>
            <a:off x="10469880" y="3877056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73" name="Shape 71"/>
          <p:cNvSpPr/>
          <p:nvPr/>
        </p:nvSpPr>
        <p:spPr>
          <a:xfrm>
            <a:off x="11201400" y="3877056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74" name="Shape 72"/>
          <p:cNvSpPr/>
          <p:nvPr/>
        </p:nvSpPr>
        <p:spPr>
          <a:xfrm>
            <a:off x="7543800" y="4187952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75" name="Shape 73"/>
          <p:cNvSpPr/>
          <p:nvPr/>
        </p:nvSpPr>
        <p:spPr>
          <a:xfrm>
            <a:off x="8275320" y="4187952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76" name="Shape 74"/>
          <p:cNvSpPr/>
          <p:nvPr/>
        </p:nvSpPr>
        <p:spPr>
          <a:xfrm>
            <a:off x="9006840" y="4187952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77" name="Shape 75"/>
          <p:cNvSpPr/>
          <p:nvPr/>
        </p:nvSpPr>
        <p:spPr>
          <a:xfrm>
            <a:off x="9738360" y="4187952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78" name="Shape 76"/>
          <p:cNvSpPr/>
          <p:nvPr/>
        </p:nvSpPr>
        <p:spPr>
          <a:xfrm>
            <a:off x="10469880" y="4187952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79" name="Shape 77"/>
          <p:cNvSpPr/>
          <p:nvPr/>
        </p:nvSpPr>
        <p:spPr>
          <a:xfrm>
            <a:off x="11201400" y="4187952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80" name="Shape 78"/>
          <p:cNvSpPr/>
          <p:nvPr/>
        </p:nvSpPr>
        <p:spPr>
          <a:xfrm>
            <a:off x="7543800" y="4498848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81" name="Shape 79"/>
          <p:cNvSpPr/>
          <p:nvPr/>
        </p:nvSpPr>
        <p:spPr>
          <a:xfrm>
            <a:off x="8275320" y="4498848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82" name="Shape 80"/>
          <p:cNvSpPr/>
          <p:nvPr/>
        </p:nvSpPr>
        <p:spPr>
          <a:xfrm>
            <a:off x="9006840" y="4498848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83" name="Shape 81"/>
          <p:cNvSpPr/>
          <p:nvPr/>
        </p:nvSpPr>
        <p:spPr>
          <a:xfrm>
            <a:off x="9738360" y="4498848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84" name="Shape 82"/>
          <p:cNvSpPr/>
          <p:nvPr/>
        </p:nvSpPr>
        <p:spPr>
          <a:xfrm>
            <a:off x="10469880" y="4498848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85" name="Shape 83"/>
          <p:cNvSpPr/>
          <p:nvPr/>
        </p:nvSpPr>
        <p:spPr>
          <a:xfrm>
            <a:off x="11201400" y="4498848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86" name="Shape 84"/>
          <p:cNvSpPr/>
          <p:nvPr/>
        </p:nvSpPr>
        <p:spPr>
          <a:xfrm>
            <a:off x="7543800" y="4809744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87" name="Shape 85"/>
          <p:cNvSpPr/>
          <p:nvPr/>
        </p:nvSpPr>
        <p:spPr>
          <a:xfrm>
            <a:off x="8275320" y="4809744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88" name="Shape 86"/>
          <p:cNvSpPr/>
          <p:nvPr/>
        </p:nvSpPr>
        <p:spPr>
          <a:xfrm>
            <a:off x="9006840" y="4809744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89" name="Shape 87"/>
          <p:cNvSpPr/>
          <p:nvPr/>
        </p:nvSpPr>
        <p:spPr>
          <a:xfrm>
            <a:off x="9738360" y="4809744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90" name="Shape 88"/>
          <p:cNvSpPr/>
          <p:nvPr/>
        </p:nvSpPr>
        <p:spPr>
          <a:xfrm>
            <a:off x="10469880" y="4809744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91" name="Shape 89"/>
          <p:cNvSpPr/>
          <p:nvPr/>
        </p:nvSpPr>
        <p:spPr>
          <a:xfrm>
            <a:off x="11201400" y="4809744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92" name="Shape 90"/>
          <p:cNvSpPr/>
          <p:nvPr/>
        </p:nvSpPr>
        <p:spPr>
          <a:xfrm>
            <a:off x="7543800" y="5120640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93" name="Shape 91"/>
          <p:cNvSpPr/>
          <p:nvPr/>
        </p:nvSpPr>
        <p:spPr>
          <a:xfrm>
            <a:off x="8275320" y="5120640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94" name="Shape 92"/>
          <p:cNvSpPr/>
          <p:nvPr/>
        </p:nvSpPr>
        <p:spPr>
          <a:xfrm>
            <a:off x="9006840" y="5120640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95" name="Shape 93"/>
          <p:cNvSpPr/>
          <p:nvPr/>
        </p:nvSpPr>
        <p:spPr>
          <a:xfrm>
            <a:off x="9738360" y="5120640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96" name="Shape 94"/>
          <p:cNvSpPr/>
          <p:nvPr/>
        </p:nvSpPr>
        <p:spPr>
          <a:xfrm>
            <a:off x="10469880" y="5120640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97" name="Shape 95"/>
          <p:cNvSpPr/>
          <p:nvPr/>
        </p:nvSpPr>
        <p:spPr>
          <a:xfrm>
            <a:off x="11201400" y="5120640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98" name="Shape 96"/>
          <p:cNvSpPr/>
          <p:nvPr/>
        </p:nvSpPr>
        <p:spPr>
          <a:xfrm>
            <a:off x="7543800" y="5431536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99" name="Shape 97"/>
          <p:cNvSpPr/>
          <p:nvPr/>
        </p:nvSpPr>
        <p:spPr>
          <a:xfrm>
            <a:off x="8275320" y="5431536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100" name="Shape 98"/>
          <p:cNvSpPr/>
          <p:nvPr/>
        </p:nvSpPr>
        <p:spPr>
          <a:xfrm>
            <a:off x="9006840" y="5431536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101" name="Shape 99"/>
          <p:cNvSpPr/>
          <p:nvPr/>
        </p:nvSpPr>
        <p:spPr>
          <a:xfrm>
            <a:off x="9738360" y="5431536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102" name="Shape 100"/>
          <p:cNvSpPr/>
          <p:nvPr/>
        </p:nvSpPr>
        <p:spPr>
          <a:xfrm>
            <a:off x="10469880" y="5431536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103" name="Shape 101"/>
          <p:cNvSpPr/>
          <p:nvPr/>
        </p:nvSpPr>
        <p:spPr>
          <a:xfrm>
            <a:off x="11201400" y="5431536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104" name="Shape 102"/>
          <p:cNvSpPr/>
          <p:nvPr/>
        </p:nvSpPr>
        <p:spPr>
          <a:xfrm>
            <a:off x="7543800" y="5742432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105" name="Shape 103"/>
          <p:cNvSpPr/>
          <p:nvPr/>
        </p:nvSpPr>
        <p:spPr>
          <a:xfrm>
            <a:off x="8275320" y="5742432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106" name="Shape 104"/>
          <p:cNvSpPr/>
          <p:nvPr/>
        </p:nvSpPr>
        <p:spPr>
          <a:xfrm>
            <a:off x="9006840" y="5742432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107" name="Shape 105"/>
          <p:cNvSpPr/>
          <p:nvPr/>
        </p:nvSpPr>
        <p:spPr>
          <a:xfrm>
            <a:off x="9738360" y="5742432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108" name="Shape 106"/>
          <p:cNvSpPr/>
          <p:nvPr/>
        </p:nvSpPr>
        <p:spPr>
          <a:xfrm>
            <a:off x="10469880" y="5742432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109" name="Shape 107"/>
          <p:cNvSpPr/>
          <p:nvPr/>
        </p:nvSpPr>
        <p:spPr>
          <a:xfrm>
            <a:off x="11201400" y="5742432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110" name="Shape 108"/>
          <p:cNvSpPr/>
          <p:nvPr/>
        </p:nvSpPr>
        <p:spPr>
          <a:xfrm>
            <a:off x="0" y="0"/>
            <a:ext cx="7315200" cy="6858000"/>
          </a:xfrm>
          <a:prstGeom prst="rect">
            <a:avLst/>
          </a:prstGeom>
          <a:solidFill>
            <a:srgbClr val="0E1013"/>
          </a:solidFill>
          <a:ln w="12700">
            <a:solidFill>
              <a:srgbClr val="0E1013"/>
            </a:solidFill>
            <a:prstDash val="solid"/>
          </a:ln>
        </p:spPr>
      </p:sp>
      <p:sp>
        <p:nvSpPr>
          <p:cNvPr id="111" name="Text 109"/>
          <p:cNvSpPr txBox="1"/>
          <p:nvPr/>
        </p:nvSpPr>
        <p:spPr>
          <a:xfrm>
            <a:off x="548640" y="114300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FF7A47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MOLLEGENERATOR.COM · ПАРТНЁРСКАЯ ПРОГРАММА</a:t>
            </a:r>
            <a:endParaRPr lang="en-US" sz="1200" dirty="0"/>
          </a:p>
        </p:txBody>
      </p:sp>
      <p:sp>
        <p:nvSpPr>
          <p:cNvPr id="112" name="Text 110"/>
          <p:cNvSpPr txBox="1"/>
          <p:nvPr/>
        </p:nvSpPr>
        <p:spPr>
          <a:xfrm>
            <a:off x="548640" y="1508760"/>
            <a:ext cx="667512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2000"/>
              </a:lnSpc>
              <a:buNone/>
            </a:pPr>
            <a:r>
              <a:rPr lang="en-US" sz="5000" b="1" dirty="0">
                <a:solidFill>
                  <a:srgbClr val="E8EBEF"/>
                </a:solidFill>
                <a:latin typeface="Fira Sans Extra Condensed" pitchFamily="34" charset="0"/>
                <a:ea typeface="Fira Sans Extra Condensed" pitchFamily="34" charset="-122"/>
                <a:cs typeface="Fira Sans Extra Condensed" pitchFamily="34" charset="-120"/>
              </a:rPr>
              <a:t>ВАШ САЙТ С MOLLE-ПАНЕЛЯМИ ЗА ОДИН ДЕНЬ</a:t>
            </a:r>
            <a:endParaRPr lang="en-US" sz="5000" dirty="0"/>
          </a:p>
        </p:txBody>
      </p:sp>
      <p:sp>
        <p:nvSpPr>
          <p:cNvPr id="113" name="Text 111"/>
          <p:cNvSpPr txBox="1"/>
          <p:nvPr/>
        </p:nvSpPr>
        <p:spPr>
          <a:xfrm>
            <a:off x="548640" y="3520440"/>
            <a:ext cx="6035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700" dirty="0">
                <a:solidFill>
                  <a:srgbClr val="B9C0C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Готовый каталог, онлайн-конфигуратор и заказы в ваш Telegram — под вашим названием, с вашими материалами. Без разработки.</a:t>
            </a:r>
            <a:endParaRPr lang="en-US" sz="1700" dirty="0"/>
          </a:p>
        </p:txBody>
      </p:sp>
      <p:sp>
        <p:nvSpPr>
          <p:cNvPr id="114" name="Shape 112"/>
          <p:cNvSpPr/>
          <p:nvPr/>
        </p:nvSpPr>
        <p:spPr>
          <a:xfrm>
            <a:off x="548640" y="4617720"/>
            <a:ext cx="2377440" cy="868680"/>
          </a:xfrm>
          <a:prstGeom prst="rect">
            <a:avLst/>
          </a:prstGeom>
          <a:solidFill>
            <a:srgbClr val="FF5A1F"/>
          </a:solidFill>
          <a:ln w="12700">
            <a:solidFill>
              <a:srgbClr val="FF5A1F"/>
            </a:solidFill>
            <a:prstDash val="solid"/>
          </a:ln>
        </p:spPr>
      </p:sp>
      <p:sp>
        <p:nvSpPr>
          <p:cNvPr id="115" name="Text 113"/>
          <p:cNvSpPr txBox="1"/>
          <p:nvPr/>
        </p:nvSpPr>
        <p:spPr>
          <a:xfrm>
            <a:off x="731520" y="4645152"/>
            <a:ext cx="2103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5181D"/>
                </a:solidFill>
                <a:latin typeface="Fira Sans Extra Condensed" pitchFamily="34" charset="0"/>
                <a:ea typeface="Fira Sans Extra Condensed" pitchFamily="34" charset="-122"/>
                <a:cs typeface="Fira Sans Extra Condensed" pitchFamily="34" charset="-120"/>
              </a:rPr>
              <a:t>от 49 $</a:t>
            </a:r>
            <a:endParaRPr lang="en-US" sz="3200" dirty="0"/>
          </a:p>
        </p:txBody>
      </p:sp>
      <p:sp>
        <p:nvSpPr>
          <p:cNvPr id="116" name="Text 114"/>
          <p:cNvSpPr txBox="1"/>
          <p:nvPr/>
        </p:nvSpPr>
        <p:spPr>
          <a:xfrm>
            <a:off x="731520" y="5148072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5181D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в год · без комиссии</a:t>
            </a:r>
            <a:endParaRPr lang="en-US" sz="1200" dirty="0"/>
          </a:p>
        </p:txBody>
      </p:sp>
      <p:sp>
        <p:nvSpPr>
          <p:cNvPr id="117" name="Text 115"/>
          <p:cNvSpPr txBox="1"/>
          <p:nvPr/>
        </p:nvSpPr>
        <p:spPr>
          <a:xfrm>
            <a:off x="3200400" y="4709160"/>
            <a:ext cx="3931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7E8794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Для цехов лазерной резки · производителей кейсов · автоателье · магазинов снаряжения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rgbClr val="7E8794"/>
                </a:solidFill>
                <a:latin typeface="JetBrains Mono"/>
                <a:ea typeface="JetBrains Mono"/>
                <a:cs typeface="JetBrains Mono"/>
              </a:defRPr>
            </a:lvl1pPr>
          </a:lstStyle>
          <a:p>
            <a:pPr algn="r"/>
            <a:fld id="{F7021451-1387-4CA6-816F-3879F97B5CBC}" type="slidenum">
              <a:rPr b="0" lang="en-US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FF7A47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ЧТО ТАКОЕ MOLLEGENERATOR.COM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41248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E8EBEF"/>
                </a:solidFill>
                <a:latin typeface="Fira Sans Extra Condensed" pitchFamily="34" charset="0"/>
                <a:ea typeface="Fira Sans Extra Condensed" pitchFamily="34" charset="-122"/>
                <a:cs typeface="Fira Sans Extra Condensed" pitchFamily="34" charset="-120"/>
              </a:rPr>
              <a:t>ПЛАТФОРМА MOLLE-ПАНЕЛЕЙ, КОТОРАЯ УЖЕ РАБОТАЕТ</a:t>
            </a:r>
            <a:endParaRPr lang="en-US" sz="3800" dirty="0"/>
          </a:p>
        </p:txBody>
      </p:sp>
      <p:sp>
        <p:nvSpPr>
          <p:cNvPr id="4" name="Shape 2"/>
          <p:cNvSpPr/>
          <p:nvPr/>
        </p:nvSpPr>
        <p:spPr>
          <a:xfrm>
            <a:off x="548640" y="1874520"/>
            <a:ext cx="2514600" cy="1097280"/>
          </a:xfrm>
          <a:prstGeom prst="rect">
            <a:avLst/>
          </a:prstGeom>
          <a:solidFill>
            <a:srgbClr val="15181D"/>
          </a:solidFill>
          <a:ln w="12700">
            <a:solidFill>
              <a:srgbClr val="2A303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31520" y="1984248"/>
            <a:ext cx="2148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7A47"/>
                </a:solidFill>
                <a:latin typeface="Fira Sans Extra Condensed" pitchFamily="34" charset="0"/>
                <a:ea typeface="Fira Sans Extra Condensed" pitchFamily="34" charset="-122"/>
                <a:cs typeface="Fira Sans Extra Condensed" pitchFamily="34" charset="-120"/>
              </a:rPr>
              <a:t>300+</a:t>
            </a:r>
            <a:endParaRPr lang="en-US" sz="3400" dirty="0"/>
          </a:p>
        </p:txBody>
      </p:sp>
      <p:sp>
        <p:nvSpPr>
          <p:cNvPr id="6" name="Text 4"/>
          <p:cNvSpPr txBox="1"/>
          <p:nvPr/>
        </p:nvSpPr>
        <p:spPr>
          <a:xfrm>
            <a:off x="731520" y="2532888"/>
            <a:ext cx="2148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B9C0C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SEO-страниц UA / EN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3246120" y="1874520"/>
            <a:ext cx="2514600" cy="1097280"/>
          </a:xfrm>
          <a:prstGeom prst="rect">
            <a:avLst/>
          </a:prstGeom>
          <a:solidFill>
            <a:srgbClr val="15181D"/>
          </a:solidFill>
          <a:ln w="12700">
            <a:solidFill>
              <a:srgbClr val="2A303B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3429000" y="1984248"/>
            <a:ext cx="2148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7A47"/>
                </a:solidFill>
                <a:latin typeface="Fira Sans Extra Condensed" pitchFamily="34" charset="0"/>
                <a:ea typeface="Fira Sans Extra Condensed" pitchFamily="34" charset="-122"/>
                <a:cs typeface="Fira Sans Extra Condensed" pitchFamily="34" charset="-120"/>
              </a:rPr>
              <a:t>60+</a:t>
            </a:r>
            <a:endParaRPr lang="en-US" sz="3400" dirty="0"/>
          </a:p>
        </p:txBody>
      </p:sp>
      <p:sp>
        <p:nvSpPr>
          <p:cNvPr id="9" name="Text 7"/>
          <p:cNvSpPr txBox="1"/>
          <p:nvPr/>
        </p:nvSpPr>
        <p:spPr>
          <a:xfrm>
            <a:off x="3429000" y="2532888"/>
            <a:ext cx="2148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B9C0C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моделей кейсов и авто с размерами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548640" y="3154680"/>
            <a:ext cx="2514600" cy="1097280"/>
          </a:xfrm>
          <a:prstGeom prst="rect">
            <a:avLst/>
          </a:prstGeom>
          <a:solidFill>
            <a:srgbClr val="15181D"/>
          </a:solidFill>
          <a:ln w="12700">
            <a:solidFill>
              <a:srgbClr val="2A303B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731520" y="3264408"/>
            <a:ext cx="2148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7A47"/>
                </a:solidFill>
                <a:latin typeface="Fira Sans Extra Condensed" pitchFamily="34" charset="0"/>
                <a:ea typeface="Fira Sans Extra Condensed" pitchFamily="34" charset="-122"/>
                <a:cs typeface="Fira Sans Extra Condensed" pitchFamily="34" charset="-120"/>
              </a:rPr>
              <a:t>24</a:t>
            </a:r>
            <a:endParaRPr lang="en-US" sz="3400" dirty="0"/>
          </a:p>
        </p:txBody>
      </p:sp>
      <p:sp>
        <p:nvSpPr>
          <p:cNvPr id="12" name="Text 10"/>
          <p:cNvSpPr txBox="1"/>
          <p:nvPr/>
        </p:nvSpPr>
        <p:spPr>
          <a:xfrm>
            <a:off x="731520" y="3813048"/>
            <a:ext cx="2148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B9C0C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базовые панели + панели под модели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3246120" y="3154680"/>
            <a:ext cx="2514600" cy="1097280"/>
          </a:xfrm>
          <a:prstGeom prst="rect">
            <a:avLst/>
          </a:prstGeom>
          <a:solidFill>
            <a:srgbClr val="15181D"/>
          </a:solidFill>
          <a:ln w="12700">
            <a:solidFill>
              <a:srgbClr val="2A303B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3429000" y="3264408"/>
            <a:ext cx="2148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7A47"/>
                </a:solidFill>
                <a:latin typeface="Fira Sans Extra Condensed" pitchFamily="34" charset="0"/>
                <a:ea typeface="Fira Sans Extra Condensed" pitchFamily="34" charset="-122"/>
                <a:cs typeface="Fira Sans Extra Condensed" pitchFamily="34" charset="-120"/>
              </a:rPr>
              <a:t>DXF</a:t>
            </a:r>
            <a:endParaRPr lang="en-US" sz="3400" dirty="0"/>
          </a:p>
        </p:txBody>
      </p:sp>
      <p:sp>
        <p:nvSpPr>
          <p:cNvPr id="15" name="Text 13"/>
          <p:cNvSpPr txBox="1"/>
          <p:nvPr/>
        </p:nvSpPr>
        <p:spPr>
          <a:xfrm>
            <a:off x="3429000" y="3813048"/>
            <a:ext cx="2148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B9C0C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готовый файл под рез за минуту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548640" y="4526280"/>
            <a:ext cx="521208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B9C0C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Онлайн-генератор: клиент задаёт размер, количество ячеек, отверстия под крепление (в т.ч. MD173) и сразу видит цену. Каталог: авто, кейсы Pelican / Nanuk / SKB / MilitarycaseUA, сейфы, гараж, медицина.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6117336" y="1837944"/>
            <a:ext cx="5559552" cy="3287840"/>
          </a:xfrm>
          <a:prstGeom prst="rect">
            <a:avLst/>
          </a:prstGeom>
          <a:solidFill>
            <a:srgbClr val="2A303B"/>
          </a:solidFill>
          <a:ln w="12700">
            <a:solidFill>
              <a:srgbClr val="2A303B"/>
            </a:solidFill>
            <a:prstDash val="solid"/>
          </a:ln>
        </p:spPr>
      </p:sp>
      <p:pic>
        <p:nvPicPr>
          <p:cNvPr id="18" name="Image 0" descr="/tmp/claude-0/-home-claude/377a3783-9943-5638-82eb-aae876c2c654/scratchpad/deck/shots/home-uk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53912" y="1874520"/>
            <a:ext cx="5486400" cy="3214688"/>
          </a:xfrm>
          <a:prstGeom prst="rect">
            <a:avLst/>
          </a:prstGeom>
        </p:spPr>
      </p:pic>
      <p:sp>
        <p:nvSpPr>
          <p:cNvPr id="19" name="Text 16"/>
          <p:cNvSpPr txBox="1"/>
          <p:nvPr/>
        </p:nvSpPr>
        <p:spPr>
          <a:xfrm>
            <a:off x="6153912" y="5198936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7E8794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mollegenerator.com — главная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rgbClr val="7E8794"/>
                </a:solidFill>
                <a:latin typeface="JetBrains Mono"/>
                <a:ea typeface="JetBrains Mono"/>
                <a:cs typeface="JetBrains Mono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FF7A47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ЗАЧЕМ ЭТО НУЖНО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41248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E8EBEF"/>
                </a:solidFill>
                <a:latin typeface="Fira Sans Extra Condensed" pitchFamily="34" charset="0"/>
                <a:ea typeface="Fira Sans Extra Condensed" pitchFamily="34" charset="-122"/>
                <a:cs typeface="Fira Sans Extra Condensed" pitchFamily="34" charset="-120"/>
              </a:rPr>
              <a:t>КЛИЕНТЫ СПРАШИВАЮТ ПРО MOLLE — А ПРОДАТЬ НЕЧЕГО</a:t>
            </a:r>
            <a:endParaRPr lang="en-US" sz="3800" dirty="0"/>
          </a:p>
        </p:txBody>
      </p:sp>
      <p:sp>
        <p:nvSpPr>
          <p:cNvPr id="4" name="Shape 2"/>
          <p:cNvSpPr/>
          <p:nvPr/>
        </p:nvSpPr>
        <p:spPr>
          <a:xfrm>
            <a:off x="548640" y="1874520"/>
            <a:ext cx="3611880" cy="1965960"/>
          </a:xfrm>
          <a:prstGeom prst="rect">
            <a:avLst/>
          </a:prstGeom>
          <a:solidFill>
            <a:srgbClr val="15181D"/>
          </a:solidFill>
          <a:ln w="12700">
            <a:solidFill>
              <a:srgbClr val="2A303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77240" y="207568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5A1F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✕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1188720" y="2075688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E8EBEF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Нет конфигуратора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2587752"/>
            <a:ext cx="31546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rgbClr val="B9C0C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Клиент хочет панель «под свой багажник». Без инструмента — переписка, эскизы от руки и чертёж вручную на каждый заказ.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4389120" y="1874520"/>
            <a:ext cx="3611880" cy="1965960"/>
          </a:xfrm>
          <a:prstGeom prst="rect">
            <a:avLst/>
          </a:prstGeom>
          <a:solidFill>
            <a:srgbClr val="15181D"/>
          </a:solidFill>
          <a:ln w="12700">
            <a:solidFill>
              <a:srgbClr val="2A303B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617720" y="207568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5A1F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✕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5029200" y="2075688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E8EBEF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Нет каталога</a:t>
            </a:r>
            <a:endParaRPr lang="en-US" sz="1700" dirty="0"/>
          </a:p>
        </p:txBody>
      </p:sp>
      <p:sp>
        <p:nvSpPr>
          <p:cNvPr id="11" name="Text 9"/>
          <p:cNvSpPr txBox="1"/>
          <p:nvPr/>
        </p:nvSpPr>
        <p:spPr>
          <a:xfrm>
            <a:off x="4617720" y="2587752"/>
            <a:ext cx="31546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rgbClr val="B9C0C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Панели под конкретные кейсы и авто требуют замеров и базы размеров. Собирать её самому — месяцы.</a:t>
            </a:r>
            <a:endParaRPr lang="en-US" sz="1350" dirty="0"/>
          </a:p>
        </p:txBody>
      </p:sp>
      <p:sp>
        <p:nvSpPr>
          <p:cNvPr id="12" name="Shape 10"/>
          <p:cNvSpPr/>
          <p:nvPr/>
        </p:nvSpPr>
        <p:spPr>
          <a:xfrm>
            <a:off x="548640" y="4069080"/>
            <a:ext cx="3611880" cy="1965960"/>
          </a:xfrm>
          <a:prstGeom prst="rect">
            <a:avLst/>
          </a:prstGeom>
          <a:solidFill>
            <a:srgbClr val="15181D"/>
          </a:solidFill>
          <a:ln w="12700">
            <a:solidFill>
              <a:srgbClr val="2A303B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777240" y="427024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5A1F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✕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1188720" y="4270248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E8EBEF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Разработка не окупается</a:t>
            </a:r>
            <a:endParaRPr lang="en-US" sz="1700" dirty="0"/>
          </a:p>
        </p:txBody>
      </p:sp>
      <p:sp>
        <p:nvSpPr>
          <p:cNvPr id="15" name="Text 13"/>
          <p:cNvSpPr txBox="1"/>
          <p:nvPr/>
        </p:nvSpPr>
        <p:spPr>
          <a:xfrm>
            <a:off x="777240" y="4782312"/>
            <a:ext cx="31546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rgbClr val="B9C0C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Сайт + конфигуратор + экспорт DXF + расчёт цены — 2–4 месяца работы разработчика ради одного товара.</a:t>
            </a:r>
            <a:endParaRPr lang="en-US" sz="1350" dirty="0"/>
          </a:p>
        </p:txBody>
      </p:sp>
      <p:sp>
        <p:nvSpPr>
          <p:cNvPr id="16" name="Shape 14"/>
          <p:cNvSpPr/>
          <p:nvPr/>
        </p:nvSpPr>
        <p:spPr>
          <a:xfrm>
            <a:off x="4389120" y="4069080"/>
            <a:ext cx="3611880" cy="1965960"/>
          </a:xfrm>
          <a:prstGeom prst="rect">
            <a:avLst/>
          </a:prstGeom>
          <a:solidFill>
            <a:srgbClr val="15181D"/>
          </a:solidFill>
          <a:ln w="12700">
            <a:solidFill>
              <a:srgbClr val="2A303B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4617720" y="427024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5A1F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✕</a:t>
            </a:r>
            <a:endParaRPr lang="en-US" sz="1800" dirty="0"/>
          </a:p>
        </p:txBody>
      </p:sp>
      <p:sp>
        <p:nvSpPr>
          <p:cNvPr id="18" name="Text 16"/>
          <p:cNvSpPr txBox="1"/>
          <p:nvPr/>
        </p:nvSpPr>
        <p:spPr>
          <a:xfrm>
            <a:off x="5029200" y="4270248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E8EBEF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Цена считается вручную</a:t>
            </a:r>
            <a:endParaRPr lang="en-US" sz="1700" dirty="0"/>
          </a:p>
        </p:txBody>
      </p:sp>
      <p:sp>
        <p:nvSpPr>
          <p:cNvPr id="19" name="Text 17"/>
          <p:cNvSpPr txBox="1"/>
          <p:nvPr/>
        </p:nvSpPr>
        <p:spPr>
          <a:xfrm>
            <a:off x="4617720" y="4782312"/>
            <a:ext cx="31546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rgbClr val="B9C0C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Каждый запрос — ручной просчёт площади, реза, покраски. Клиент ждёт, часть уходит.</a:t>
            </a:r>
            <a:endParaRPr lang="en-US" sz="1350" dirty="0"/>
          </a:p>
        </p:txBody>
      </p:sp>
      <p:sp>
        <p:nvSpPr>
          <p:cNvPr id="20" name="Shape 18"/>
          <p:cNvSpPr/>
          <p:nvPr/>
        </p:nvSpPr>
        <p:spPr>
          <a:xfrm>
            <a:off x="8229600" y="1874520"/>
            <a:ext cx="3413455" cy="4160520"/>
          </a:xfrm>
          <a:prstGeom prst="rect">
            <a:avLst/>
          </a:prstGeom>
          <a:solidFill>
            <a:srgbClr val="1B1F26"/>
          </a:solidFill>
          <a:ln w="19050">
            <a:solidFill>
              <a:srgbClr val="FF5A1F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8549640" y="2194560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9281160" y="2194560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10012680" y="2194560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0744200" y="2194560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8549640" y="2505456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9281160" y="2505456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FF5A1F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10012680" y="2505456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FF5A1F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10744200" y="2505456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FF5A1F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8549640" y="2816352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9281160" y="2816352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10012680" y="2816352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10744200" y="2816352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8549640" y="3127248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9281160" y="3127248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10012680" y="3127248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10744200" y="3127248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37" name="Text 35"/>
          <p:cNvSpPr txBox="1"/>
          <p:nvPr/>
        </p:nvSpPr>
        <p:spPr>
          <a:xfrm>
            <a:off x="8549640" y="3657600"/>
            <a:ext cx="2773375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2800" b="1" dirty="0">
                <a:solidFill>
                  <a:srgbClr val="E8EBEF"/>
                </a:solidFill>
                <a:latin typeface="Fira Sans Extra Condensed" pitchFamily="34" charset="0"/>
                <a:ea typeface="Fira Sans Extra Condensed" pitchFamily="34" charset="-122"/>
                <a:cs typeface="Fira Sans Extra Condensed" pitchFamily="34" charset="-120"/>
              </a:rPr>
              <a:t>ВМЕСТО ЭТОГО — ГОТОВАЯ ПЛАТФОРМА ПОД ВАШИМ ИМЕНЕМ.</a:t>
            </a:r>
            <a:endParaRPr lang="en-US" sz="2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rgbClr val="7E8794"/>
                </a:solidFill>
                <a:latin typeface="JetBrains Mono"/>
                <a:ea typeface="JetBrains Mono"/>
                <a:cs typeface="JetBrains Mono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FF7A47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РЕШЕНИЕ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41248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E8EBEF"/>
                </a:solidFill>
                <a:latin typeface="Fira Sans Extra Condensed" pitchFamily="34" charset="0"/>
                <a:ea typeface="Fira Sans Extra Condensed" pitchFamily="34" charset="-122"/>
                <a:cs typeface="Fira Sans Extra Condensed" pitchFamily="34" charset="-120"/>
              </a:rPr>
              <a:t>НАЗВАНИЕ.MOLLEGENERATOR.COM — ВАШ СОБСТВЕННЫЙ САЙТ</a:t>
            </a:r>
            <a:endParaRPr lang="en-US" sz="3800" dirty="0"/>
          </a:p>
        </p:txBody>
      </p:sp>
      <p:sp>
        <p:nvSpPr>
          <p:cNvPr id="4" name="Shape 2"/>
          <p:cNvSpPr/>
          <p:nvPr/>
        </p:nvSpPr>
        <p:spPr>
          <a:xfrm>
            <a:off x="512064" y="1792224"/>
            <a:ext cx="6016752" cy="3555730"/>
          </a:xfrm>
          <a:prstGeom prst="rect">
            <a:avLst/>
          </a:prstGeom>
          <a:solidFill>
            <a:srgbClr val="2A303B"/>
          </a:solidFill>
          <a:ln w="12700">
            <a:solidFill>
              <a:srgbClr val="2A303B"/>
            </a:solidFill>
            <a:prstDash val="solid"/>
          </a:ln>
        </p:spPr>
      </p:sp>
      <p:pic>
        <p:nvPicPr>
          <p:cNvPr id="5" name="Image 0" descr="/tmp/claude-0/-home-claude/377a3783-9943-5638-82eb-aae876c2c654/scratchpad/deck/shots/partner-uk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828800"/>
            <a:ext cx="5943600" cy="3482578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5421106"/>
            <a:ext cx="5943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7E8794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Пример: partner.mollegenerator.com — демо-партнёр LaserCut Dnipro</a:t>
            </a:r>
            <a:endParaRPr lang="en-US" sz="1000" dirty="0"/>
          </a:p>
        </p:txBody>
      </p:sp>
      <p:sp>
        <p:nvSpPr>
          <p:cNvPr id="7" name="Shape 4"/>
          <p:cNvSpPr/>
          <p:nvPr/>
        </p:nvSpPr>
        <p:spPr>
          <a:xfrm>
            <a:off x="6903720" y="1901952"/>
            <a:ext cx="310896" cy="109728"/>
          </a:xfrm>
          <a:prstGeom prst="roundRect">
            <a:avLst>
              <a:gd name="adj" fmla="val 50000"/>
            </a:avLst>
          </a:prstGeom>
          <a:solidFill>
            <a:srgbClr val="FF5A1F"/>
          </a:solidFill>
          <a:ln w="19050">
            <a:solidFill>
              <a:srgbClr val="FF5A1F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7360920" y="1828800"/>
            <a:ext cx="4282135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E8EBEF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Ваше название в шапке и заголовках, ваши контакты в подвале, ваше описание на главной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6903720" y="2468880"/>
            <a:ext cx="310896" cy="109728"/>
          </a:xfrm>
          <a:prstGeom prst="roundRect">
            <a:avLst>
              <a:gd name="adj" fmla="val 50000"/>
            </a:avLst>
          </a:prstGeom>
          <a:solidFill>
            <a:srgbClr val="FF5A1F"/>
          </a:solidFill>
          <a:ln w="19050">
            <a:solidFill>
              <a:srgbClr val="FF5A1F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7360920" y="2395728"/>
            <a:ext cx="4282135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E8EBEF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Никаких упоминаний других исполнителей — сайт выглядит как ваш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>
            <a:off x="6903720" y="3035808"/>
            <a:ext cx="310896" cy="109728"/>
          </a:xfrm>
          <a:prstGeom prst="roundRect">
            <a:avLst>
              <a:gd name="adj" fmla="val 50000"/>
            </a:avLst>
          </a:prstGeom>
          <a:solidFill>
            <a:srgbClr val="FF5A1F"/>
          </a:solidFill>
          <a:ln w="19050">
            <a:solidFill>
              <a:srgbClr val="FF5A1F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7360920" y="2962656"/>
            <a:ext cx="4282135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E8EBEF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Полный каталог панелей и генератор — всё, что есть на основном сайте</a:t>
            </a:r>
            <a:endParaRPr lang="en-US" sz="1400" dirty="0"/>
          </a:p>
        </p:txBody>
      </p:sp>
      <p:sp>
        <p:nvSpPr>
          <p:cNvPr id="13" name="Shape 10"/>
          <p:cNvSpPr/>
          <p:nvPr/>
        </p:nvSpPr>
        <p:spPr>
          <a:xfrm>
            <a:off x="6903720" y="3602736"/>
            <a:ext cx="310896" cy="109728"/>
          </a:xfrm>
          <a:prstGeom prst="roundRect">
            <a:avLst>
              <a:gd name="adj" fmla="val 50000"/>
            </a:avLst>
          </a:prstGeom>
          <a:solidFill>
            <a:srgbClr val="FF5A1F"/>
          </a:solidFill>
          <a:ln w="19050">
            <a:solidFill>
              <a:srgbClr val="FF5A1F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7360920" y="3529584"/>
            <a:ext cx="4282135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E8EBEF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Клиент видит только те материалы, которые вы производите</a:t>
            </a:r>
            <a:endParaRPr lang="en-US" sz="1400" dirty="0"/>
          </a:p>
        </p:txBody>
      </p:sp>
      <p:sp>
        <p:nvSpPr>
          <p:cNvPr id="15" name="Shape 12"/>
          <p:cNvSpPr/>
          <p:nvPr/>
        </p:nvSpPr>
        <p:spPr>
          <a:xfrm>
            <a:off x="6903720" y="4169664"/>
            <a:ext cx="310896" cy="109728"/>
          </a:xfrm>
          <a:prstGeom prst="roundRect">
            <a:avLst>
              <a:gd name="adj" fmla="val 50000"/>
            </a:avLst>
          </a:prstGeom>
          <a:solidFill>
            <a:srgbClr val="FF5A1F"/>
          </a:solidFill>
          <a:ln w="19050">
            <a:solidFill>
              <a:srgbClr val="FF5A1F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7360920" y="4096512"/>
            <a:ext cx="4282135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E8EBEF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Заказы с кнопки «Заказать» — сразу в ваш Telegram</a:t>
            </a:r>
            <a:endParaRPr lang="en-US" sz="1400" dirty="0"/>
          </a:p>
        </p:txBody>
      </p:sp>
      <p:sp>
        <p:nvSpPr>
          <p:cNvPr id="17" name="Text 14"/>
          <p:cNvSpPr txBox="1"/>
          <p:nvPr/>
        </p:nvSpPr>
        <p:spPr>
          <a:xfrm>
            <a:off x="6903720" y="4800600"/>
            <a:ext cx="4739335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7E8794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Технически: тот же сайт, подмена на лету на уровне Cloudflare. Ваши страницы закрыты от индексации (кроме главной) — вы не конкурируете с основным сайтом в поиске.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rgbClr val="7E8794"/>
                </a:solidFill>
                <a:latin typeface="JetBrains Mono"/>
                <a:ea typeface="JetBrains Mono"/>
                <a:cs typeface="JetBrains Mono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FF7A47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КАК ЭТО РАБОТАЕТ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41248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E8EBEF"/>
                </a:solidFill>
                <a:latin typeface="Fira Sans Extra Condensed" pitchFamily="34" charset="0"/>
                <a:ea typeface="Fira Sans Extra Condensed" pitchFamily="34" charset="-122"/>
                <a:cs typeface="Fira Sans Extra Condensed" pitchFamily="34" charset="-120"/>
              </a:rPr>
              <a:t>ПЯТЬ ШАГОВ ОТ ЗАПРОСА ДО ОТПРАВКИ</a:t>
            </a:r>
            <a:endParaRPr lang="en-US" sz="38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2057949" cy="2743200"/>
          </a:xfrm>
          <a:prstGeom prst="rect">
            <a:avLst/>
          </a:prstGeom>
          <a:solidFill>
            <a:srgbClr val="15181D"/>
          </a:solidFill>
          <a:ln w="12700">
            <a:solidFill>
              <a:srgbClr val="2A303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49808" y="21031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7A47"/>
                </a:solidFill>
                <a:latin typeface="Fira Sans Extra Condensed" pitchFamily="34" charset="0"/>
                <a:ea typeface="Fira Sans Extra Condensed" pitchFamily="34" charset="-122"/>
                <a:cs typeface="Fira Sans Extra Condensed" pitchFamily="34" charset="-120"/>
              </a:rPr>
              <a:t>01</a:t>
            </a:r>
            <a:endParaRPr lang="en-US" sz="3200" dirty="0"/>
          </a:p>
        </p:txBody>
      </p:sp>
      <p:sp>
        <p:nvSpPr>
          <p:cNvPr id="6" name="Text 4"/>
          <p:cNvSpPr txBox="1"/>
          <p:nvPr/>
        </p:nvSpPr>
        <p:spPr>
          <a:xfrm>
            <a:off x="749808" y="2743200"/>
            <a:ext cx="1655613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E8EBEF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Клиент заходит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749808" y="3337560"/>
            <a:ext cx="1655613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250" dirty="0">
                <a:solidFill>
                  <a:srgbClr val="B9C0C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На ваш поддомен — из вашей рекламы, соцсетей, визитки или с основного сайта.</a:t>
            </a:r>
            <a:endParaRPr lang="en-US" sz="1250" dirty="0"/>
          </a:p>
        </p:txBody>
      </p:sp>
      <p:sp>
        <p:nvSpPr>
          <p:cNvPr id="8" name="Text 6"/>
          <p:cNvSpPr txBox="1"/>
          <p:nvPr/>
        </p:nvSpPr>
        <p:spPr>
          <a:xfrm>
            <a:off x="2588301" y="3063240"/>
            <a:ext cx="2377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7E8794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›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2807757" y="1920240"/>
            <a:ext cx="2057949" cy="2743200"/>
          </a:xfrm>
          <a:prstGeom prst="rect">
            <a:avLst/>
          </a:prstGeom>
          <a:solidFill>
            <a:srgbClr val="15181D"/>
          </a:solidFill>
          <a:ln w="12700">
            <a:solidFill>
              <a:srgbClr val="2A303B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3008925" y="21031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7A47"/>
                </a:solidFill>
                <a:latin typeface="Fira Sans Extra Condensed" pitchFamily="34" charset="0"/>
                <a:ea typeface="Fira Sans Extra Condensed" pitchFamily="34" charset="-122"/>
                <a:cs typeface="Fira Sans Extra Condensed" pitchFamily="34" charset="-120"/>
              </a:rPr>
              <a:t>02</a:t>
            </a:r>
            <a:endParaRPr lang="en-US" sz="3200" dirty="0"/>
          </a:p>
        </p:txBody>
      </p:sp>
      <p:sp>
        <p:nvSpPr>
          <p:cNvPr id="11" name="Text 9"/>
          <p:cNvSpPr txBox="1"/>
          <p:nvPr/>
        </p:nvSpPr>
        <p:spPr>
          <a:xfrm>
            <a:off x="3008925" y="2743200"/>
            <a:ext cx="1655613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E8EBEF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Выбирает панель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3008925" y="3337560"/>
            <a:ext cx="1655613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250" dirty="0">
                <a:solidFill>
                  <a:srgbClr val="B9C0C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Готовую из каталога — или задаёт свой размер в генераторе. Цена считается сразу.</a:t>
            </a:r>
            <a:endParaRPr lang="en-US" sz="1250" dirty="0"/>
          </a:p>
        </p:txBody>
      </p:sp>
      <p:sp>
        <p:nvSpPr>
          <p:cNvPr id="13" name="Text 11"/>
          <p:cNvSpPr txBox="1"/>
          <p:nvPr/>
        </p:nvSpPr>
        <p:spPr>
          <a:xfrm>
            <a:off x="4847417" y="3063240"/>
            <a:ext cx="2377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7E8794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›</a:t>
            </a:r>
            <a:endParaRPr lang="en-US" sz="2000" dirty="0"/>
          </a:p>
        </p:txBody>
      </p:sp>
      <p:sp>
        <p:nvSpPr>
          <p:cNvPr id="14" name="Shape 12"/>
          <p:cNvSpPr/>
          <p:nvPr/>
        </p:nvSpPr>
        <p:spPr>
          <a:xfrm>
            <a:off x="5066873" y="1920240"/>
            <a:ext cx="2057949" cy="2743200"/>
          </a:xfrm>
          <a:prstGeom prst="rect">
            <a:avLst/>
          </a:prstGeom>
          <a:solidFill>
            <a:srgbClr val="15181D"/>
          </a:solidFill>
          <a:ln w="12700">
            <a:solidFill>
              <a:srgbClr val="2A303B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5268041" y="21031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7A47"/>
                </a:solidFill>
                <a:latin typeface="Fira Sans Extra Condensed" pitchFamily="34" charset="0"/>
                <a:ea typeface="Fira Sans Extra Condensed" pitchFamily="34" charset="-122"/>
                <a:cs typeface="Fira Sans Extra Condensed" pitchFamily="34" charset="-120"/>
              </a:rPr>
              <a:t>03</a:t>
            </a:r>
            <a:endParaRPr lang="en-US" sz="3200" dirty="0"/>
          </a:p>
        </p:txBody>
      </p:sp>
      <p:sp>
        <p:nvSpPr>
          <p:cNvPr id="16" name="Text 14"/>
          <p:cNvSpPr txBox="1"/>
          <p:nvPr/>
        </p:nvSpPr>
        <p:spPr>
          <a:xfrm>
            <a:off x="5268041" y="2743200"/>
            <a:ext cx="1655613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E8EBEF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Заказывает</a:t>
            </a:r>
            <a:endParaRPr lang="en-US" sz="1500" dirty="0"/>
          </a:p>
        </p:txBody>
      </p:sp>
      <p:sp>
        <p:nvSpPr>
          <p:cNvPr id="17" name="Text 15"/>
          <p:cNvSpPr txBox="1"/>
          <p:nvPr/>
        </p:nvSpPr>
        <p:spPr>
          <a:xfrm>
            <a:off x="5268041" y="3337560"/>
            <a:ext cx="1655613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250" dirty="0">
                <a:solidFill>
                  <a:srgbClr val="B9C0C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Имя, телефон, город, количество, комментарий. Один экран.</a:t>
            </a:r>
            <a:endParaRPr lang="en-US" sz="1250" dirty="0"/>
          </a:p>
        </p:txBody>
      </p:sp>
      <p:sp>
        <p:nvSpPr>
          <p:cNvPr id="18" name="Text 16"/>
          <p:cNvSpPr txBox="1"/>
          <p:nvPr/>
        </p:nvSpPr>
        <p:spPr>
          <a:xfrm>
            <a:off x="7106534" y="3063240"/>
            <a:ext cx="2377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7E8794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›</a:t>
            </a:r>
            <a:endParaRPr lang="en-US" sz="2000" dirty="0"/>
          </a:p>
        </p:txBody>
      </p:sp>
      <p:sp>
        <p:nvSpPr>
          <p:cNvPr id="19" name="Shape 17"/>
          <p:cNvSpPr/>
          <p:nvPr/>
        </p:nvSpPr>
        <p:spPr>
          <a:xfrm>
            <a:off x="7325990" y="1920240"/>
            <a:ext cx="2057949" cy="2743200"/>
          </a:xfrm>
          <a:prstGeom prst="rect">
            <a:avLst/>
          </a:prstGeom>
          <a:solidFill>
            <a:srgbClr val="15181D"/>
          </a:solidFill>
          <a:ln w="19050">
            <a:solidFill>
              <a:srgbClr val="FF5A1F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7527158" y="21031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7A47"/>
                </a:solidFill>
                <a:latin typeface="Fira Sans Extra Condensed" pitchFamily="34" charset="0"/>
                <a:ea typeface="Fira Sans Extra Condensed" pitchFamily="34" charset="-122"/>
                <a:cs typeface="Fira Sans Extra Condensed" pitchFamily="34" charset="-120"/>
              </a:rPr>
              <a:t>04</a:t>
            </a:r>
            <a:endParaRPr lang="en-US" sz="3200" dirty="0"/>
          </a:p>
        </p:txBody>
      </p:sp>
      <p:sp>
        <p:nvSpPr>
          <p:cNvPr id="21" name="Text 19"/>
          <p:cNvSpPr txBox="1"/>
          <p:nvPr/>
        </p:nvSpPr>
        <p:spPr>
          <a:xfrm>
            <a:off x="7527158" y="2743200"/>
            <a:ext cx="1655613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E8EBEF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Вы получаете в Telegram</a:t>
            </a:r>
            <a:endParaRPr lang="en-US" sz="1500" dirty="0"/>
          </a:p>
        </p:txBody>
      </p:sp>
      <p:sp>
        <p:nvSpPr>
          <p:cNvPr id="22" name="Text 20"/>
          <p:cNvSpPr txBox="1"/>
          <p:nvPr/>
        </p:nvSpPr>
        <p:spPr>
          <a:xfrm>
            <a:off x="7527158" y="3337560"/>
            <a:ext cx="1655613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250" dirty="0">
                <a:solidFill>
                  <a:srgbClr val="B9C0C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Данные клиента, панель, материал, сумму. «Мастерская» — ещё DXF под станок и чертёж.</a:t>
            </a:r>
            <a:endParaRPr lang="en-US" sz="1250" dirty="0"/>
          </a:p>
        </p:txBody>
      </p:sp>
      <p:sp>
        <p:nvSpPr>
          <p:cNvPr id="23" name="Text 21"/>
          <p:cNvSpPr txBox="1"/>
          <p:nvPr/>
        </p:nvSpPr>
        <p:spPr>
          <a:xfrm>
            <a:off x="9365651" y="3063240"/>
            <a:ext cx="2377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7E8794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›</a:t>
            </a:r>
            <a:endParaRPr lang="en-US" sz="2000" dirty="0"/>
          </a:p>
        </p:txBody>
      </p:sp>
      <p:sp>
        <p:nvSpPr>
          <p:cNvPr id="24" name="Shape 22"/>
          <p:cNvSpPr/>
          <p:nvPr/>
        </p:nvSpPr>
        <p:spPr>
          <a:xfrm>
            <a:off x="9585107" y="1920240"/>
            <a:ext cx="2057949" cy="2743200"/>
          </a:xfrm>
          <a:prstGeom prst="rect">
            <a:avLst/>
          </a:prstGeom>
          <a:solidFill>
            <a:srgbClr val="15181D"/>
          </a:solidFill>
          <a:ln w="12700">
            <a:solidFill>
              <a:srgbClr val="2A303B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9786275" y="21031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7A47"/>
                </a:solidFill>
                <a:latin typeface="Fira Sans Extra Condensed" pitchFamily="34" charset="0"/>
                <a:ea typeface="Fira Sans Extra Condensed" pitchFamily="34" charset="-122"/>
                <a:cs typeface="Fira Sans Extra Condensed" pitchFamily="34" charset="-120"/>
              </a:rPr>
              <a:t>05</a:t>
            </a:r>
            <a:endParaRPr lang="en-US" sz="3200" dirty="0"/>
          </a:p>
        </p:txBody>
      </p:sp>
      <p:sp>
        <p:nvSpPr>
          <p:cNvPr id="26" name="Text 24"/>
          <p:cNvSpPr txBox="1"/>
          <p:nvPr/>
        </p:nvSpPr>
        <p:spPr>
          <a:xfrm>
            <a:off x="9786275" y="2743200"/>
            <a:ext cx="1655613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E8EBEF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Изготовление и отправка</a:t>
            </a:r>
            <a:endParaRPr lang="en-US" sz="1500" dirty="0"/>
          </a:p>
        </p:txBody>
      </p:sp>
      <p:sp>
        <p:nvSpPr>
          <p:cNvPr id="27" name="Text 25"/>
          <p:cNvSpPr txBox="1"/>
          <p:nvPr/>
        </p:nvSpPr>
        <p:spPr>
          <a:xfrm>
            <a:off x="9786275" y="3337560"/>
            <a:ext cx="1655613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250" dirty="0">
                <a:solidFill>
                  <a:srgbClr val="B9C0C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Продавец: режем и отправляем мы. Мастерская: файл готов для станка — режете сами.</a:t>
            </a:r>
            <a:endParaRPr lang="en-US" sz="1250" dirty="0"/>
          </a:p>
        </p:txBody>
      </p:sp>
      <p:sp>
        <p:nvSpPr>
          <p:cNvPr id="28" name="Shape 26"/>
          <p:cNvSpPr/>
          <p:nvPr/>
        </p:nvSpPr>
        <p:spPr>
          <a:xfrm>
            <a:off x="548640" y="5074920"/>
            <a:ext cx="310896" cy="109728"/>
          </a:xfrm>
          <a:prstGeom prst="roundRect">
            <a:avLst>
              <a:gd name="adj" fmla="val 50000"/>
            </a:avLst>
          </a:prstGeom>
          <a:solidFill>
            <a:srgbClr val="2F6BFF"/>
          </a:solidFill>
          <a:ln w="19050">
            <a:solidFill>
              <a:srgbClr val="2F6BFF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1005840" y="4956048"/>
            <a:ext cx="106372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rgbClr val="B9C0C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Макеты панелей — база платформы: 24 базовые + панели под конкретные модели кейсов и авто. Нужна панель, которой нет, — предлагаете из генератора, мы добавляем.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rgbClr val="7E8794"/>
                </a:solidFill>
                <a:latin typeface="JetBrains Mono"/>
                <a:ea typeface="JetBrains Mono"/>
                <a:cs typeface="JetBrains Mono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FF7A47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ЧТО ВИДИТ КЛИЕНТ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41248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E8EBEF"/>
                </a:solidFill>
                <a:latin typeface="Fira Sans Extra Condensed" pitchFamily="34" charset="0"/>
                <a:ea typeface="Fira Sans Extra Condensed" pitchFamily="34" charset="-122"/>
                <a:cs typeface="Fira Sans Extra Condensed" pitchFamily="34" charset="-120"/>
              </a:rPr>
              <a:t>ПАНЕЛЬ, ЦЕНА, ЗАКАЗ — БЕЗ ПЕРЕПИСКИ</a:t>
            </a:r>
            <a:endParaRPr lang="en-US" sz="3800" dirty="0"/>
          </a:p>
        </p:txBody>
      </p:sp>
      <p:sp>
        <p:nvSpPr>
          <p:cNvPr id="4" name="Shape 2"/>
          <p:cNvSpPr/>
          <p:nvPr/>
        </p:nvSpPr>
        <p:spPr>
          <a:xfrm>
            <a:off x="512064" y="1792224"/>
            <a:ext cx="5468112" cy="3234261"/>
          </a:xfrm>
          <a:prstGeom prst="rect">
            <a:avLst/>
          </a:prstGeom>
          <a:solidFill>
            <a:srgbClr val="2A303B"/>
          </a:solidFill>
          <a:ln w="12700">
            <a:solidFill>
              <a:srgbClr val="2A303B"/>
            </a:solidFill>
            <a:prstDash val="solid"/>
          </a:ln>
        </p:spPr>
      </p:sp>
      <p:pic>
        <p:nvPicPr>
          <p:cNvPr id="5" name="Image 0" descr="/tmp/claude-0/-home-claude/377a3783-9943-5638-82eb-aae876c2c654/scratchpad/deck/shots/panel-uk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828800"/>
            <a:ext cx="5394960" cy="3161109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5099637"/>
            <a:ext cx="5394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7E8794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Страница панели</a:t>
            </a:r>
            <a:endParaRPr lang="en-US" sz="1000" dirty="0"/>
          </a:p>
        </p:txBody>
      </p:sp>
      <p:sp>
        <p:nvSpPr>
          <p:cNvPr id="7" name="Shape 4"/>
          <p:cNvSpPr/>
          <p:nvPr/>
        </p:nvSpPr>
        <p:spPr>
          <a:xfrm>
            <a:off x="6227064" y="1792224"/>
            <a:ext cx="2885604" cy="4142232"/>
          </a:xfrm>
          <a:prstGeom prst="rect">
            <a:avLst/>
          </a:prstGeom>
          <a:solidFill>
            <a:srgbClr val="2A303B"/>
          </a:solidFill>
          <a:ln w="12700">
            <a:solidFill>
              <a:srgbClr val="2A303B"/>
            </a:solidFill>
            <a:prstDash val="solid"/>
          </a:ln>
        </p:spPr>
      </p:sp>
      <p:pic>
        <p:nvPicPr>
          <p:cNvPr id="8" name="Image 1" descr="/tmp/claude-0/-home-claude/377a3783-9943-5638-82eb-aae876c2c654/scratchpad/deck/shots/order-uk-c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3640" y="1828800"/>
            <a:ext cx="2812452" cy="406908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6263640" y="6007608"/>
            <a:ext cx="37268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7E8794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Форма заказа</a:t>
            </a:r>
            <a:endParaRPr lang="en-US" sz="1000" dirty="0"/>
          </a:p>
        </p:txBody>
      </p:sp>
      <p:sp>
        <p:nvSpPr>
          <p:cNvPr id="10" name="Shape 6"/>
          <p:cNvSpPr/>
          <p:nvPr/>
        </p:nvSpPr>
        <p:spPr>
          <a:xfrm>
            <a:off x="9441852" y="1901952"/>
            <a:ext cx="310896" cy="109728"/>
          </a:xfrm>
          <a:prstGeom prst="roundRect">
            <a:avLst>
              <a:gd name="adj" fmla="val 50000"/>
            </a:avLst>
          </a:prstGeom>
          <a:solidFill>
            <a:srgbClr val="FF5A1F"/>
          </a:solidFill>
          <a:ln w="19050">
            <a:solidFill>
              <a:srgbClr val="FF5A1F"/>
            </a:solidFill>
            <a:prstDash val="solid"/>
          </a:ln>
        </p:spPr>
      </p:sp>
      <p:sp>
        <p:nvSpPr>
          <p:cNvPr id="11" name="Text 7"/>
          <p:cNvSpPr txBox="1"/>
          <p:nvPr/>
        </p:nvSpPr>
        <p:spPr>
          <a:xfrm>
            <a:off x="9441852" y="2103120"/>
            <a:ext cx="2201203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rgbClr val="E8EBEF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Чертёж в цветах: контур, прорези, окна, отверстия</a:t>
            </a:r>
            <a:endParaRPr lang="en-US" sz="1350" dirty="0"/>
          </a:p>
        </p:txBody>
      </p:sp>
      <p:sp>
        <p:nvSpPr>
          <p:cNvPr id="12" name="Shape 8"/>
          <p:cNvSpPr/>
          <p:nvPr/>
        </p:nvSpPr>
        <p:spPr>
          <a:xfrm>
            <a:off x="9441852" y="2889504"/>
            <a:ext cx="310896" cy="109728"/>
          </a:xfrm>
          <a:prstGeom prst="roundRect">
            <a:avLst>
              <a:gd name="adj" fmla="val 50000"/>
            </a:avLst>
          </a:prstGeom>
          <a:solidFill>
            <a:srgbClr val="FF5A1F"/>
          </a:solidFill>
          <a:ln w="19050">
            <a:solidFill>
              <a:srgbClr val="FF5A1F"/>
            </a:solidFill>
            <a:prstDash val="solid"/>
          </a:ln>
        </p:spPr>
      </p:sp>
      <p:sp>
        <p:nvSpPr>
          <p:cNvPr id="13" name="Text 9"/>
          <p:cNvSpPr txBox="1"/>
          <p:nvPr/>
        </p:nvSpPr>
        <p:spPr>
          <a:xfrm>
            <a:off x="9441852" y="3090672"/>
            <a:ext cx="2201203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rgbClr val="E8EBEF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Характеристики, крепление MD173, фото и видео</a:t>
            </a:r>
            <a:endParaRPr lang="en-US" sz="1350" dirty="0"/>
          </a:p>
        </p:txBody>
      </p:sp>
      <p:sp>
        <p:nvSpPr>
          <p:cNvPr id="14" name="Shape 10"/>
          <p:cNvSpPr/>
          <p:nvPr/>
        </p:nvSpPr>
        <p:spPr>
          <a:xfrm>
            <a:off x="9441852" y="3877056"/>
            <a:ext cx="310896" cy="109728"/>
          </a:xfrm>
          <a:prstGeom prst="roundRect">
            <a:avLst>
              <a:gd name="adj" fmla="val 50000"/>
            </a:avLst>
          </a:prstGeom>
          <a:solidFill>
            <a:srgbClr val="FF5A1F"/>
          </a:solidFill>
          <a:ln w="19050">
            <a:solidFill>
              <a:srgbClr val="FF5A1F"/>
            </a:solidFill>
            <a:prstDash val="solid"/>
          </a:ln>
        </p:spPr>
      </p:sp>
      <p:sp>
        <p:nvSpPr>
          <p:cNvPr id="15" name="Text 11"/>
          <p:cNvSpPr txBox="1"/>
          <p:nvPr/>
        </p:nvSpPr>
        <p:spPr>
          <a:xfrm>
            <a:off x="9441852" y="4078224"/>
            <a:ext cx="2201203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rgbClr val="E8EBEF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Цена по вашему материалу и количеству</a:t>
            </a:r>
            <a:endParaRPr lang="en-US" sz="1350" dirty="0"/>
          </a:p>
        </p:txBody>
      </p:sp>
      <p:sp>
        <p:nvSpPr>
          <p:cNvPr id="16" name="Shape 12"/>
          <p:cNvSpPr/>
          <p:nvPr/>
        </p:nvSpPr>
        <p:spPr>
          <a:xfrm>
            <a:off x="9441852" y="4864608"/>
            <a:ext cx="310896" cy="109728"/>
          </a:xfrm>
          <a:prstGeom prst="roundRect">
            <a:avLst>
              <a:gd name="adj" fmla="val 50000"/>
            </a:avLst>
          </a:prstGeom>
          <a:solidFill>
            <a:srgbClr val="FF5A1F"/>
          </a:solidFill>
          <a:ln w="19050">
            <a:solidFill>
              <a:srgbClr val="FF5A1F"/>
            </a:solidFill>
            <a:prstDash val="solid"/>
          </a:ln>
        </p:spPr>
      </p:sp>
      <p:sp>
        <p:nvSpPr>
          <p:cNvPr id="17" name="Text 13"/>
          <p:cNvSpPr txBox="1"/>
          <p:nvPr/>
        </p:nvSpPr>
        <p:spPr>
          <a:xfrm>
            <a:off x="9441852" y="5065776"/>
            <a:ext cx="2201203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rgbClr val="E8EBEF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Комплект крепежа добавляется в заказ автоматически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rgbClr val="7E8794"/>
                </a:solidFill>
                <a:latin typeface="JetBrains Mono"/>
                <a:ea typeface="JetBrains Mono"/>
                <a:cs typeface="JetBrains Mono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FF7A47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ЧТО ПОЛУЧАЕТ ПАРТНЁР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41248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E8EBEF"/>
                </a:solidFill>
                <a:latin typeface="Fira Sans Extra Condensed" pitchFamily="34" charset="0"/>
                <a:ea typeface="Fira Sans Extra Condensed" pitchFamily="34" charset="-122"/>
                <a:cs typeface="Fira Sans Extra Condensed" pitchFamily="34" charset="-120"/>
              </a:rPr>
              <a:t>ЗАКАЗЫ, А НЕ РАЗРАБОТКУ</a:t>
            </a:r>
            <a:endParaRPr lang="en-US" sz="3800" dirty="0"/>
          </a:p>
        </p:txBody>
      </p:sp>
      <p:sp>
        <p:nvSpPr>
          <p:cNvPr id="4" name="Shape 2"/>
          <p:cNvSpPr/>
          <p:nvPr/>
        </p:nvSpPr>
        <p:spPr>
          <a:xfrm>
            <a:off x="548640" y="1874520"/>
            <a:ext cx="3545738" cy="1920240"/>
          </a:xfrm>
          <a:prstGeom prst="rect">
            <a:avLst/>
          </a:prstGeom>
          <a:solidFill>
            <a:srgbClr val="15181D"/>
          </a:solidFill>
          <a:ln w="12700">
            <a:solidFill>
              <a:srgbClr val="2A303B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77240" y="2103120"/>
            <a:ext cx="384048" cy="384048"/>
          </a:xfrm>
          <a:prstGeom prst="ellipse">
            <a:avLst/>
          </a:prstGeom>
          <a:solidFill>
            <a:srgbClr val="FF5A1F"/>
          </a:solidFill>
          <a:ln w="12700">
            <a:solidFill>
              <a:srgbClr val="FF5A1F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77240" y="210312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5181D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✓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298448" y="2103120"/>
            <a:ext cx="258561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8EBEF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Заказы в Telegram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777240" y="2679192"/>
            <a:ext cx="308853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rgbClr val="B9C0C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Продавцу — данные заказа, изготовление наше. Мастерской — полный комплект: DXF, чертёж, спецификация.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4322978" y="1874520"/>
            <a:ext cx="3545738" cy="1920240"/>
          </a:xfrm>
          <a:prstGeom prst="rect">
            <a:avLst/>
          </a:prstGeom>
          <a:solidFill>
            <a:srgbClr val="15181D"/>
          </a:solidFill>
          <a:ln w="12700">
            <a:solidFill>
              <a:srgbClr val="2A303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551578" y="2103120"/>
            <a:ext cx="384048" cy="384048"/>
          </a:xfrm>
          <a:prstGeom prst="ellipse">
            <a:avLst/>
          </a:prstGeom>
          <a:solidFill>
            <a:srgbClr val="FF5A1F"/>
          </a:solidFill>
          <a:ln w="12700">
            <a:solidFill>
              <a:srgbClr val="FF5A1F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551578" y="210312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5181D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✓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072786" y="2103120"/>
            <a:ext cx="258561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8EBEF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Только ваши продукты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4551578" y="2679192"/>
            <a:ext cx="308853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rgbClr val="B9C0C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Включаете то, что делаете: сталь 2 мм, сталь 3 мм, алюминий, ABS, 3D-печать.</a:t>
            </a:r>
            <a:endParaRPr lang="en-US" sz="1350" dirty="0"/>
          </a:p>
        </p:txBody>
      </p:sp>
      <p:sp>
        <p:nvSpPr>
          <p:cNvPr id="14" name="Shape 12"/>
          <p:cNvSpPr/>
          <p:nvPr/>
        </p:nvSpPr>
        <p:spPr>
          <a:xfrm>
            <a:off x="8097317" y="1874520"/>
            <a:ext cx="3545738" cy="1920240"/>
          </a:xfrm>
          <a:prstGeom prst="rect">
            <a:avLst/>
          </a:prstGeom>
          <a:solidFill>
            <a:srgbClr val="15181D"/>
          </a:solidFill>
          <a:ln w="12700">
            <a:solidFill>
              <a:srgbClr val="2A303B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325917" y="2103120"/>
            <a:ext cx="384048" cy="384048"/>
          </a:xfrm>
          <a:prstGeom prst="ellipse">
            <a:avLst/>
          </a:prstGeom>
          <a:solidFill>
            <a:srgbClr val="FF5A1F"/>
          </a:solidFill>
          <a:ln w="12700">
            <a:solidFill>
              <a:srgbClr val="FF5A1F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325917" y="210312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5181D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✓</a:t>
            </a:r>
            <a:endParaRPr lang="en-US" sz="1500" dirty="0"/>
          </a:p>
        </p:txBody>
      </p:sp>
      <p:sp>
        <p:nvSpPr>
          <p:cNvPr id="17" name="Text 15"/>
          <p:cNvSpPr txBox="1"/>
          <p:nvPr/>
        </p:nvSpPr>
        <p:spPr>
          <a:xfrm>
            <a:off x="8847125" y="2103120"/>
            <a:ext cx="258561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8EBEF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Цены под вас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8325917" y="2679192"/>
            <a:ext cx="308853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rgbClr val="B9C0C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Цена считается из геометрии; ваш коэффициент — в пределах согласованного коридора.</a:t>
            </a:r>
            <a:endParaRPr lang="en-US" sz="1350" dirty="0"/>
          </a:p>
        </p:txBody>
      </p:sp>
      <p:sp>
        <p:nvSpPr>
          <p:cNvPr id="19" name="Shape 17"/>
          <p:cNvSpPr/>
          <p:nvPr/>
        </p:nvSpPr>
        <p:spPr>
          <a:xfrm>
            <a:off x="548640" y="4023360"/>
            <a:ext cx="3545738" cy="1920240"/>
          </a:xfrm>
          <a:prstGeom prst="rect">
            <a:avLst/>
          </a:prstGeom>
          <a:solidFill>
            <a:srgbClr val="15181D"/>
          </a:solidFill>
          <a:ln w="12700">
            <a:solidFill>
              <a:srgbClr val="2A303B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777240" y="4251960"/>
            <a:ext cx="384048" cy="384048"/>
          </a:xfrm>
          <a:prstGeom prst="ellipse">
            <a:avLst/>
          </a:prstGeom>
          <a:solidFill>
            <a:srgbClr val="FF5A1F"/>
          </a:solidFill>
          <a:ln w="12700">
            <a:solidFill>
              <a:srgbClr val="FF5A1F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777240" y="425196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5181D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✓</a:t>
            </a:r>
            <a:endParaRPr lang="en-US" sz="1500" dirty="0"/>
          </a:p>
        </p:txBody>
      </p:sp>
      <p:sp>
        <p:nvSpPr>
          <p:cNvPr id="22" name="Text 20"/>
          <p:cNvSpPr txBox="1"/>
          <p:nvPr/>
        </p:nvSpPr>
        <p:spPr>
          <a:xfrm>
            <a:off x="1298448" y="4251960"/>
            <a:ext cx="258561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8EBEF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База макетов</a:t>
            </a:r>
            <a:endParaRPr lang="en-US" sz="1600" dirty="0"/>
          </a:p>
        </p:txBody>
      </p:sp>
      <p:sp>
        <p:nvSpPr>
          <p:cNvPr id="23" name="Text 21"/>
          <p:cNvSpPr txBox="1"/>
          <p:nvPr/>
        </p:nvSpPr>
        <p:spPr>
          <a:xfrm>
            <a:off x="777240" y="4828032"/>
            <a:ext cx="308853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rgbClr val="B9C0C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Панели под кейсы Pelican, Nanuk, MilitarycaseUA, под авто — с проверенными размерами.</a:t>
            </a:r>
            <a:endParaRPr lang="en-US" sz="1350" dirty="0"/>
          </a:p>
        </p:txBody>
      </p:sp>
      <p:sp>
        <p:nvSpPr>
          <p:cNvPr id="24" name="Shape 22"/>
          <p:cNvSpPr/>
          <p:nvPr/>
        </p:nvSpPr>
        <p:spPr>
          <a:xfrm>
            <a:off x="4322978" y="4023360"/>
            <a:ext cx="3545738" cy="1920240"/>
          </a:xfrm>
          <a:prstGeom prst="rect">
            <a:avLst/>
          </a:prstGeom>
          <a:solidFill>
            <a:srgbClr val="15181D"/>
          </a:solidFill>
          <a:ln w="12700">
            <a:solidFill>
              <a:srgbClr val="2A303B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551578" y="4251960"/>
            <a:ext cx="384048" cy="384048"/>
          </a:xfrm>
          <a:prstGeom prst="ellipse">
            <a:avLst/>
          </a:prstGeom>
          <a:solidFill>
            <a:srgbClr val="FF5A1F"/>
          </a:solidFill>
          <a:ln w="12700">
            <a:solidFill>
              <a:srgbClr val="FF5A1F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4551578" y="425196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5181D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✓</a:t>
            </a:r>
            <a:endParaRPr lang="en-US" sz="1500" dirty="0"/>
          </a:p>
        </p:txBody>
      </p:sp>
      <p:sp>
        <p:nvSpPr>
          <p:cNvPr id="27" name="Text 25"/>
          <p:cNvSpPr txBox="1"/>
          <p:nvPr/>
        </p:nvSpPr>
        <p:spPr>
          <a:xfrm>
            <a:off x="5072786" y="4251960"/>
            <a:ext cx="258561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8EBEF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Ноль разработки</a:t>
            </a:r>
            <a:endParaRPr lang="en-US" sz="1600" dirty="0"/>
          </a:p>
        </p:txBody>
      </p:sp>
      <p:sp>
        <p:nvSpPr>
          <p:cNvPr id="28" name="Text 26"/>
          <p:cNvSpPr txBox="1"/>
          <p:nvPr/>
        </p:nvSpPr>
        <p:spPr>
          <a:xfrm>
            <a:off x="4551578" y="4828032"/>
            <a:ext cx="308853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rgbClr val="B9C0C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Сайт, конфигуратор, DXF, расчёт, аналитика — уже есть и обновляются централизованно.</a:t>
            </a:r>
            <a:endParaRPr lang="en-US" sz="1350" dirty="0"/>
          </a:p>
        </p:txBody>
      </p:sp>
      <p:sp>
        <p:nvSpPr>
          <p:cNvPr id="29" name="Shape 27"/>
          <p:cNvSpPr/>
          <p:nvPr/>
        </p:nvSpPr>
        <p:spPr>
          <a:xfrm>
            <a:off x="8097317" y="4023360"/>
            <a:ext cx="3545738" cy="1920240"/>
          </a:xfrm>
          <a:prstGeom prst="rect">
            <a:avLst/>
          </a:prstGeom>
          <a:solidFill>
            <a:srgbClr val="15181D"/>
          </a:solidFill>
          <a:ln w="12700">
            <a:solidFill>
              <a:srgbClr val="2A303B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8325917" y="4251960"/>
            <a:ext cx="384048" cy="384048"/>
          </a:xfrm>
          <a:prstGeom prst="ellipse">
            <a:avLst/>
          </a:prstGeom>
          <a:solidFill>
            <a:srgbClr val="FF5A1F"/>
          </a:solidFill>
          <a:ln w="12700">
            <a:solidFill>
              <a:srgbClr val="FF5A1F"/>
            </a:solidFill>
            <a:prstDash val="solid"/>
          </a:ln>
        </p:spPr>
      </p:sp>
      <p:sp>
        <p:nvSpPr>
          <p:cNvPr id="31" name="Text 29"/>
          <p:cNvSpPr txBox="1"/>
          <p:nvPr/>
        </p:nvSpPr>
        <p:spPr>
          <a:xfrm>
            <a:off x="8325917" y="425196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5181D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✓</a:t>
            </a:r>
            <a:endParaRPr lang="en-US" sz="1500" dirty="0"/>
          </a:p>
        </p:txBody>
      </p:sp>
      <p:sp>
        <p:nvSpPr>
          <p:cNvPr id="32" name="Text 30"/>
          <p:cNvSpPr txBox="1"/>
          <p:nvPr/>
        </p:nvSpPr>
        <p:spPr>
          <a:xfrm>
            <a:off x="8847125" y="4251960"/>
            <a:ext cx="258561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8EBEF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Запуск за день</a:t>
            </a:r>
            <a:endParaRPr lang="en-US" sz="1600" dirty="0"/>
          </a:p>
        </p:txBody>
      </p:sp>
      <p:sp>
        <p:nvSpPr>
          <p:cNvPr id="33" name="Text 31"/>
          <p:cNvSpPr txBox="1"/>
          <p:nvPr/>
        </p:nvSpPr>
        <p:spPr>
          <a:xfrm>
            <a:off x="8325917" y="4828032"/>
            <a:ext cx="308853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rgbClr val="B9C0C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Название, контакты, Telegram и список материалов — и поддомен работает.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rgbClr val="7E8794"/>
                </a:solidFill>
                <a:latin typeface="JetBrains Mono"/>
                <a:ea typeface="JetBrains Mono"/>
                <a:cs typeface="JetBrains Mono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FF7A47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ДЛЯ КОГО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41248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E8EBEF"/>
                </a:solidFill>
                <a:latin typeface="Fira Sans Extra Condensed" pitchFamily="34" charset="0"/>
                <a:ea typeface="Fira Sans Extra Condensed" pitchFamily="34" charset="-122"/>
                <a:cs typeface="Fira Sans Extra Condensed" pitchFamily="34" charset="-120"/>
              </a:rPr>
              <a:t>КОМУ ПОДХОДИТ ПАРТНЁРСТВО</a:t>
            </a:r>
            <a:endParaRPr lang="en-US" sz="3800" dirty="0"/>
          </a:p>
        </p:txBody>
      </p:sp>
      <p:sp>
        <p:nvSpPr>
          <p:cNvPr id="4" name="Shape 2"/>
          <p:cNvSpPr/>
          <p:nvPr/>
        </p:nvSpPr>
        <p:spPr>
          <a:xfrm>
            <a:off x="548640" y="1874520"/>
            <a:ext cx="5318608" cy="0"/>
          </a:xfrm>
          <a:prstGeom prst="line">
            <a:avLst/>
          </a:prstGeom>
          <a:noFill/>
          <a:ln w="12700">
            <a:solidFill>
              <a:srgbClr val="2A303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2057400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7A47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1234440" y="2039112"/>
            <a:ext cx="463280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EBEF"/>
                </a:solidFill>
                <a:latin typeface="Fira Sans Extra Condensed" pitchFamily="34" charset="0"/>
                <a:ea typeface="Fira Sans Extra Condensed" pitchFamily="34" charset="-122"/>
                <a:cs typeface="Fira Sans Extra Condensed" pitchFamily="34" charset="-120"/>
              </a:rPr>
              <a:t>Лазерная резка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1234440" y="2441448"/>
            <a:ext cx="463280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rgbClr val="B9C0C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Сталь 2–3 мм, порошковая покраска, алюминий. Панели — стабильный повторяемый продукт.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548640" y="3172968"/>
            <a:ext cx="5318608" cy="0"/>
          </a:xfrm>
          <a:prstGeom prst="line">
            <a:avLst/>
          </a:prstGeom>
          <a:noFill/>
          <a:ln w="12700">
            <a:solidFill>
              <a:srgbClr val="2A303B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548640" y="3355848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7A47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02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1234440" y="3337560"/>
            <a:ext cx="463280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EBEF"/>
                </a:solidFill>
                <a:latin typeface="Fira Sans Extra Condensed" pitchFamily="34" charset="0"/>
                <a:ea typeface="Fira Sans Extra Condensed" pitchFamily="34" charset="-122"/>
                <a:cs typeface="Fira Sans Extra Condensed" pitchFamily="34" charset="-120"/>
              </a:rPr>
              <a:t>Производители кейсов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234440" y="3739896"/>
            <a:ext cx="463280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rgbClr val="B9C0C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Панель в крышку как допродажа к каждому кейсу. Ваша модель уже может быть в каталоге.</a:t>
            </a:r>
            <a:endParaRPr lang="en-US" sz="1350" dirty="0"/>
          </a:p>
        </p:txBody>
      </p:sp>
      <p:sp>
        <p:nvSpPr>
          <p:cNvPr id="12" name="Shape 10"/>
          <p:cNvSpPr/>
          <p:nvPr/>
        </p:nvSpPr>
        <p:spPr>
          <a:xfrm>
            <a:off x="548640" y="4471416"/>
            <a:ext cx="5318608" cy="0"/>
          </a:xfrm>
          <a:prstGeom prst="line">
            <a:avLst/>
          </a:prstGeom>
          <a:noFill/>
          <a:ln w="12700">
            <a:solidFill>
              <a:srgbClr val="2A303B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548640" y="4654296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7A47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03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1234440" y="4636008"/>
            <a:ext cx="463280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EBEF"/>
                </a:solidFill>
                <a:latin typeface="Fira Sans Extra Condensed" pitchFamily="34" charset="0"/>
                <a:ea typeface="Fira Sans Extra Condensed" pitchFamily="34" charset="-122"/>
                <a:cs typeface="Fira Sans Extra Condensed" pitchFamily="34" charset="-120"/>
              </a:rPr>
              <a:t>Автоателье, оверлендинг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1234440" y="5038344"/>
            <a:ext cx="463280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rgbClr val="B9C0C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Панели в багажник, за спинку, на двери. Вы ставите — платформа считает и чертит.</a:t>
            </a:r>
            <a:endParaRPr lang="en-US" sz="1350" dirty="0"/>
          </a:p>
        </p:txBody>
      </p:sp>
      <p:sp>
        <p:nvSpPr>
          <p:cNvPr id="16" name="Shape 14"/>
          <p:cNvSpPr/>
          <p:nvPr/>
        </p:nvSpPr>
        <p:spPr>
          <a:xfrm>
            <a:off x="6324448" y="1874520"/>
            <a:ext cx="5318608" cy="0"/>
          </a:xfrm>
          <a:prstGeom prst="line">
            <a:avLst/>
          </a:prstGeom>
          <a:noFill/>
          <a:ln w="12700">
            <a:solidFill>
              <a:srgbClr val="2A303B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324448" y="2057400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7A47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04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7010248" y="2039112"/>
            <a:ext cx="463280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EBEF"/>
                </a:solidFill>
                <a:latin typeface="Fira Sans Extra Condensed" pitchFamily="34" charset="0"/>
                <a:ea typeface="Fira Sans Extra Condensed" pitchFamily="34" charset="-122"/>
                <a:cs typeface="Fira Sans Extra Condensed" pitchFamily="34" charset="-120"/>
              </a:rPr>
              <a:t>Магазины снаряжения</a:t>
            </a:r>
            <a:endParaRPr lang="en-US" sz="2200" dirty="0"/>
          </a:p>
        </p:txBody>
      </p:sp>
      <p:sp>
        <p:nvSpPr>
          <p:cNvPr id="19" name="Text 17"/>
          <p:cNvSpPr txBox="1"/>
          <p:nvPr/>
        </p:nvSpPr>
        <p:spPr>
          <a:xfrm>
            <a:off x="7010248" y="2441448"/>
            <a:ext cx="463280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rgbClr val="B9C0C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Панель — повод продать подсумки. Клиент выбирает размер, вы продаёте комплект.</a:t>
            </a:r>
            <a:endParaRPr lang="en-US" sz="1350" dirty="0"/>
          </a:p>
        </p:txBody>
      </p:sp>
      <p:sp>
        <p:nvSpPr>
          <p:cNvPr id="20" name="Shape 18"/>
          <p:cNvSpPr/>
          <p:nvPr/>
        </p:nvSpPr>
        <p:spPr>
          <a:xfrm>
            <a:off x="6324448" y="3172968"/>
            <a:ext cx="5318608" cy="0"/>
          </a:xfrm>
          <a:prstGeom prst="line">
            <a:avLst/>
          </a:prstGeom>
          <a:noFill/>
          <a:ln w="12700">
            <a:solidFill>
              <a:srgbClr val="2A303B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6324448" y="3355848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7A47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05</a:t>
            </a:r>
            <a:endParaRPr lang="en-US" sz="1300" dirty="0"/>
          </a:p>
        </p:txBody>
      </p:sp>
      <p:sp>
        <p:nvSpPr>
          <p:cNvPr id="22" name="Text 20"/>
          <p:cNvSpPr txBox="1"/>
          <p:nvPr/>
        </p:nvSpPr>
        <p:spPr>
          <a:xfrm>
            <a:off x="7010248" y="3337560"/>
            <a:ext cx="463280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EBEF"/>
                </a:solidFill>
                <a:latin typeface="Fira Sans Extra Condensed" pitchFamily="34" charset="0"/>
                <a:ea typeface="Fira Sans Extra Condensed" pitchFamily="34" charset="-122"/>
                <a:cs typeface="Fira Sans Extra Condensed" pitchFamily="34" charset="-120"/>
              </a:rPr>
              <a:t>3D-печать</a:t>
            </a:r>
            <a:endParaRPr lang="en-US" sz="2200" dirty="0"/>
          </a:p>
        </p:txBody>
      </p:sp>
      <p:sp>
        <p:nvSpPr>
          <p:cNvPr id="23" name="Text 21"/>
          <p:cNvSpPr txBox="1"/>
          <p:nvPr/>
        </p:nvSpPr>
        <p:spPr>
          <a:xfrm>
            <a:off x="7010248" y="3739896"/>
            <a:ext cx="463280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rgbClr val="B9C0C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Аксессуары к панелям: держатели, клипсы, крепления. Отдельный тип продукта в каталоге.</a:t>
            </a:r>
            <a:endParaRPr lang="en-US" sz="1350" dirty="0"/>
          </a:p>
        </p:txBody>
      </p:sp>
      <p:sp>
        <p:nvSpPr>
          <p:cNvPr id="24" name="Shape 22"/>
          <p:cNvSpPr/>
          <p:nvPr/>
        </p:nvSpPr>
        <p:spPr>
          <a:xfrm>
            <a:off x="6324448" y="4471416"/>
            <a:ext cx="5318608" cy="0"/>
          </a:xfrm>
          <a:prstGeom prst="line">
            <a:avLst/>
          </a:prstGeom>
          <a:noFill/>
          <a:ln w="12700">
            <a:solidFill>
              <a:srgbClr val="2A303B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6324448" y="4654296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7A47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06</a:t>
            </a:r>
            <a:endParaRPr lang="en-US" sz="1300" dirty="0"/>
          </a:p>
        </p:txBody>
      </p:sp>
      <p:sp>
        <p:nvSpPr>
          <p:cNvPr id="26" name="Text 24"/>
          <p:cNvSpPr txBox="1"/>
          <p:nvPr/>
        </p:nvSpPr>
        <p:spPr>
          <a:xfrm>
            <a:off x="7010248" y="4636008"/>
            <a:ext cx="463280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EBEF"/>
                </a:solidFill>
                <a:latin typeface="Fira Sans Extra Condensed" pitchFamily="34" charset="0"/>
                <a:ea typeface="Fira Sans Extra Condensed" pitchFamily="34" charset="-122"/>
                <a:cs typeface="Fira Sans Extra Condensed" pitchFamily="34" charset="-120"/>
              </a:rPr>
              <a:t>Дилеры сейфов, кофров</a:t>
            </a:r>
            <a:endParaRPr lang="en-US" sz="2200" dirty="0"/>
          </a:p>
        </p:txBody>
      </p:sp>
      <p:sp>
        <p:nvSpPr>
          <p:cNvPr id="27" name="Text 25"/>
          <p:cNvSpPr txBox="1"/>
          <p:nvPr/>
        </p:nvSpPr>
        <p:spPr>
          <a:xfrm>
            <a:off x="7010248" y="5038344"/>
            <a:ext cx="463280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rgbClr val="B9C0C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MOLLE на дверцу сейфа или кофр мотоцикла — готовые макеты под ваши модели.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rgbClr val="7E8794"/>
                </a:solidFill>
                <a:latin typeface="JetBrains Mono"/>
                <a:ea typeface="JetBrains Mono"/>
                <a:cs typeface="JetBrains Mono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FF7A47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УСЛОВИЯ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41248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E8EBEF"/>
                </a:solidFill>
                <a:latin typeface="Fira Sans Extra Condensed" pitchFamily="34" charset="0"/>
                <a:ea typeface="Fira Sans Extra Condensed" pitchFamily="34" charset="-122"/>
                <a:cs typeface="Fira Sans Extra Condensed" pitchFamily="34" charset="-120"/>
              </a:rPr>
              <a:t>ПРОЗРАЧНО: ОДНА ЦЕНА В ГОД, БЕЗ ПРОЦЕНТОВ</a:t>
            </a:r>
            <a:endParaRPr lang="en-US" sz="3800" dirty="0"/>
          </a:p>
        </p:txBody>
      </p:sp>
      <p:sp>
        <p:nvSpPr>
          <p:cNvPr id="4" name="Shape 2"/>
          <p:cNvSpPr/>
          <p:nvPr/>
        </p:nvSpPr>
        <p:spPr>
          <a:xfrm>
            <a:off x="548640" y="1874520"/>
            <a:ext cx="4023360" cy="4206240"/>
          </a:xfrm>
          <a:prstGeom prst="rect">
            <a:avLst/>
          </a:prstGeom>
          <a:solidFill>
            <a:srgbClr val="1B1F26"/>
          </a:solidFill>
          <a:ln w="25400">
            <a:solidFill>
              <a:srgbClr val="FF5A1F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68680" y="2148840"/>
            <a:ext cx="3383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E8EBEF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Свой сайт с каталогом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868680" y="2606040"/>
            <a:ext cx="33832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600" b="1" dirty="0">
                <a:solidFill>
                  <a:srgbClr val="FF5A1F"/>
                </a:solidFill>
                <a:latin typeface="Fira Sans Extra Condensed" pitchFamily="34" charset="0"/>
                <a:ea typeface="Fira Sans Extra Condensed" pitchFamily="34" charset="-122"/>
                <a:cs typeface="Fira Sans Extra Condensed" pitchFamily="34" charset="-120"/>
              </a:rPr>
              <a:t>от 49 $</a:t>
            </a:r>
            <a:endParaRPr lang="en-US" sz="6600" dirty="0"/>
          </a:p>
        </p:txBody>
      </p:sp>
      <p:sp>
        <p:nvSpPr>
          <p:cNvPr id="7" name="Text 5"/>
          <p:cNvSpPr txBox="1"/>
          <p:nvPr/>
        </p:nvSpPr>
        <p:spPr>
          <a:xfrm>
            <a:off x="868680" y="3657600"/>
            <a:ext cx="3383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F7A47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в год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868680" y="4160520"/>
            <a:ext cx="33832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rgbClr val="B9C0C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Продавец — 49 $: витрина с каталогом и генератором, ваши цены, заказы в ваш Telegram. Мастерская — 199 $: + онлайн-оплата через платформу и Генератор Pro. Без комиссии с заказов.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4937760" y="1874520"/>
            <a:ext cx="6705295" cy="0"/>
          </a:xfrm>
          <a:prstGeom prst="line">
            <a:avLst/>
          </a:prstGeom>
          <a:noFill/>
          <a:ln w="12700">
            <a:solidFill>
              <a:srgbClr val="2A303B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937760" y="2002536"/>
            <a:ext cx="23774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rgbClr val="E8EBEF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Производителям — оплата за панель</a:t>
            </a:r>
            <a:endParaRPr lang="en-US" sz="1350" dirty="0"/>
          </a:p>
        </p:txBody>
      </p:sp>
      <p:sp>
        <p:nvSpPr>
          <p:cNvPr id="11" name="Text 9"/>
          <p:cNvSpPr txBox="1"/>
          <p:nvPr/>
        </p:nvSpPr>
        <p:spPr>
          <a:xfrm>
            <a:off x="7635240" y="2002536"/>
            <a:ext cx="400781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250" dirty="0">
                <a:solidFill>
                  <a:srgbClr val="B9C0C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Сайт не обязателен: задания в Telegram 1–2 раза в неделю, готовый DXF, фиксированная цена, оплата по факту отправки.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4937760" y="2715768"/>
            <a:ext cx="6705295" cy="0"/>
          </a:xfrm>
          <a:prstGeom prst="line">
            <a:avLst/>
          </a:prstGeom>
          <a:noFill/>
          <a:ln w="12700">
            <a:solidFill>
              <a:srgbClr val="2A303B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937760" y="2843784"/>
            <a:ext cx="23774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rgbClr val="E8EBEF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Производителям кейсов — бесплатно</a:t>
            </a:r>
            <a:endParaRPr lang="en-US" sz="1350" dirty="0"/>
          </a:p>
        </p:txBody>
      </p:sp>
      <p:sp>
        <p:nvSpPr>
          <p:cNvPr id="14" name="Text 12"/>
          <p:cNvSpPr txBox="1"/>
          <p:nvPr/>
        </p:nvSpPr>
        <p:spPr>
          <a:xfrm>
            <a:off x="7635240" y="2843784"/>
            <a:ext cx="400781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250" dirty="0">
                <a:solidFill>
                  <a:srgbClr val="B9C0C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Присылаете изделие — обмеряем, делаем тестовые панели, фотографируем и возвращаем.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4937760" y="3557016"/>
            <a:ext cx="6705295" cy="0"/>
          </a:xfrm>
          <a:prstGeom prst="line">
            <a:avLst/>
          </a:prstGeom>
          <a:noFill/>
          <a:ln w="12700">
            <a:solidFill>
              <a:srgbClr val="2A303B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4937760" y="3685032"/>
            <a:ext cx="23774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rgbClr val="E8EBEF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Конструкторам — вознаграждение</a:t>
            </a:r>
            <a:endParaRPr lang="en-US" sz="1350" dirty="0"/>
          </a:p>
        </p:txBody>
      </p:sp>
      <p:sp>
        <p:nvSpPr>
          <p:cNvPr id="17" name="Text 15"/>
          <p:cNvSpPr txBox="1"/>
          <p:nvPr/>
        </p:nvSpPr>
        <p:spPr>
          <a:xfrm>
            <a:off x="7635240" y="3685032"/>
            <a:ext cx="400781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250" dirty="0">
                <a:solidFill>
                  <a:srgbClr val="B9C0C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За принятые макеты с инструкцией монтажа и 3D-модели аксессуаров.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4937760" y="4398264"/>
            <a:ext cx="6705295" cy="0"/>
          </a:xfrm>
          <a:prstGeom prst="line">
            <a:avLst/>
          </a:prstGeom>
          <a:noFill/>
          <a:ln w="12700">
            <a:solidFill>
              <a:srgbClr val="2A303B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4937760" y="4526280"/>
            <a:ext cx="23774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rgbClr val="E8EBEF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Интеграторам — 400 $ + 30 $ / мес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7635240" y="4526280"/>
            <a:ext cx="400781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250" dirty="0">
                <a:solidFill>
                  <a:srgbClr val="B9C0C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Все модели и инструкции, профиль на карте, дилерская цена −25–35 %. Без территорий — клиент выбирает сам.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4937760" y="5239512"/>
            <a:ext cx="6705295" cy="0"/>
          </a:xfrm>
          <a:prstGeom prst="line">
            <a:avLst/>
          </a:prstGeom>
          <a:noFill/>
          <a:ln w="12700">
            <a:solidFill>
              <a:srgbClr val="2A303B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4937760" y="5367528"/>
            <a:ext cx="23774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rgbClr val="E8EBEF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Оплата и договор</a:t>
            </a:r>
            <a:endParaRPr lang="en-US" sz="1350" dirty="0"/>
          </a:p>
        </p:txBody>
      </p:sp>
      <p:sp>
        <p:nvSpPr>
          <p:cNvPr id="23" name="Text 21"/>
          <p:cNvSpPr txBox="1"/>
          <p:nvPr/>
        </p:nvSpPr>
        <p:spPr>
          <a:xfrm>
            <a:off x="7635240" y="5367528"/>
            <a:ext cx="400781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250" dirty="0">
                <a:solidFill>
                  <a:srgbClr val="B9C0C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Сайт — оферта, производство — субподряд после тестового заказа, макеты — акт за каждый.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rgbClr val="7E8794"/>
                </a:solidFill>
                <a:latin typeface="JetBrains Mono"/>
                <a:ea typeface="JetBrains Mono"/>
                <a:cs typeface="JetBrains Mono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543800" y="457200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8275320" y="457200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9006840" y="457200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738360" y="457200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0469880" y="457200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1201400" y="457200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543800" y="768096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8275320" y="768096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006840" y="768096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9738360" y="768096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0469880" y="768096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1201400" y="768096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543800" y="1078992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275320" y="1078992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9006840" y="1078992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9738360" y="1078992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10469880" y="1078992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11201400" y="1078992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7543800" y="1389888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8275320" y="1389888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9006840" y="1389888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9738360" y="1389888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0469880" y="1389888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11201400" y="1389888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7543800" y="1700784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8275320" y="1700784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9006840" y="1700784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FF5A1F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9738360" y="1700784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FF5A1F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10469880" y="1700784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FF5A1F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11201400" y="1700784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FF5A1F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7543800" y="2011680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8275320" y="2011680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9006840" y="2011680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9738360" y="2011680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10469880" y="2011680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11201400" y="2011680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7543800" y="2322576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8275320" y="2322576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9006840" y="2322576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9738360" y="2322576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10469880" y="2322576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11201400" y="2322576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7543800" y="2633472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8275320" y="2633472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9006840" y="2633472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9738360" y="2633472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10469880" y="2633472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11201400" y="2633472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7543800" y="2944368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51" name="Shape 49"/>
          <p:cNvSpPr/>
          <p:nvPr/>
        </p:nvSpPr>
        <p:spPr>
          <a:xfrm>
            <a:off x="8275320" y="2944368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9006840" y="2944368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53" name="Shape 51"/>
          <p:cNvSpPr/>
          <p:nvPr/>
        </p:nvSpPr>
        <p:spPr>
          <a:xfrm>
            <a:off x="9738360" y="2944368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10469880" y="2944368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11201400" y="2944368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56" name="Shape 54"/>
          <p:cNvSpPr/>
          <p:nvPr/>
        </p:nvSpPr>
        <p:spPr>
          <a:xfrm>
            <a:off x="7543800" y="3255264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FF5A1F"/>
            </a:solidFill>
            <a:prstDash val="solid"/>
          </a:ln>
        </p:spPr>
      </p:sp>
      <p:sp>
        <p:nvSpPr>
          <p:cNvPr id="57" name="Shape 55"/>
          <p:cNvSpPr/>
          <p:nvPr/>
        </p:nvSpPr>
        <p:spPr>
          <a:xfrm>
            <a:off x="8275320" y="3255264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FF5A1F"/>
            </a:solidFill>
            <a:prstDash val="solid"/>
          </a:ln>
        </p:spPr>
      </p:sp>
      <p:sp>
        <p:nvSpPr>
          <p:cNvPr id="58" name="Shape 56"/>
          <p:cNvSpPr/>
          <p:nvPr/>
        </p:nvSpPr>
        <p:spPr>
          <a:xfrm>
            <a:off x="9006840" y="3255264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FF5A1F"/>
            </a:solidFill>
            <a:prstDash val="solid"/>
          </a:ln>
        </p:spPr>
      </p:sp>
      <p:sp>
        <p:nvSpPr>
          <p:cNvPr id="59" name="Shape 57"/>
          <p:cNvSpPr/>
          <p:nvPr/>
        </p:nvSpPr>
        <p:spPr>
          <a:xfrm>
            <a:off x="9738360" y="3255264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FF5A1F"/>
            </a:solidFill>
            <a:prstDash val="solid"/>
          </a:ln>
        </p:spPr>
      </p:sp>
      <p:sp>
        <p:nvSpPr>
          <p:cNvPr id="60" name="Shape 58"/>
          <p:cNvSpPr/>
          <p:nvPr/>
        </p:nvSpPr>
        <p:spPr>
          <a:xfrm>
            <a:off x="10469880" y="3255264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61" name="Shape 59"/>
          <p:cNvSpPr/>
          <p:nvPr/>
        </p:nvSpPr>
        <p:spPr>
          <a:xfrm>
            <a:off x="11201400" y="3255264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62" name="Shape 60"/>
          <p:cNvSpPr/>
          <p:nvPr/>
        </p:nvSpPr>
        <p:spPr>
          <a:xfrm>
            <a:off x="7543800" y="3566160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63" name="Shape 61"/>
          <p:cNvSpPr/>
          <p:nvPr/>
        </p:nvSpPr>
        <p:spPr>
          <a:xfrm>
            <a:off x="8275320" y="3566160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64" name="Shape 62"/>
          <p:cNvSpPr/>
          <p:nvPr/>
        </p:nvSpPr>
        <p:spPr>
          <a:xfrm>
            <a:off x="9006840" y="3566160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65" name="Shape 63"/>
          <p:cNvSpPr/>
          <p:nvPr/>
        </p:nvSpPr>
        <p:spPr>
          <a:xfrm>
            <a:off x="9738360" y="3566160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66" name="Shape 64"/>
          <p:cNvSpPr/>
          <p:nvPr/>
        </p:nvSpPr>
        <p:spPr>
          <a:xfrm>
            <a:off x="10469880" y="3566160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67" name="Shape 65"/>
          <p:cNvSpPr/>
          <p:nvPr/>
        </p:nvSpPr>
        <p:spPr>
          <a:xfrm>
            <a:off x="11201400" y="3566160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68" name="Shape 66"/>
          <p:cNvSpPr/>
          <p:nvPr/>
        </p:nvSpPr>
        <p:spPr>
          <a:xfrm>
            <a:off x="7543800" y="3877056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69" name="Shape 67"/>
          <p:cNvSpPr/>
          <p:nvPr/>
        </p:nvSpPr>
        <p:spPr>
          <a:xfrm>
            <a:off x="8275320" y="3877056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70" name="Shape 68"/>
          <p:cNvSpPr/>
          <p:nvPr/>
        </p:nvSpPr>
        <p:spPr>
          <a:xfrm>
            <a:off x="9006840" y="3877056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71" name="Shape 69"/>
          <p:cNvSpPr/>
          <p:nvPr/>
        </p:nvSpPr>
        <p:spPr>
          <a:xfrm>
            <a:off x="9738360" y="3877056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72" name="Shape 70"/>
          <p:cNvSpPr/>
          <p:nvPr/>
        </p:nvSpPr>
        <p:spPr>
          <a:xfrm>
            <a:off x="10469880" y="3877056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73" name="Shape 71"/>
          <p:cNvSpPr/>
          <p:nvPr/>
        </p:nvSpPr>
        <p:spPr>
          <a:xfrm>
            <a:off x="11201400" y="3877056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74" name="Shape 72"/>
          <p:cNvSpPr/>
          <p:nvPr/>
        </p:nvSpPr>
        <p:spPr>
          <a:xfrm>
            <a:off x="7543800" y="4187952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75" name="Shape 73"/>
          <p:cNvSpPr/>
          <p:nvPr/>
        </p:nvSpPr>
        <p:spPr>
          <a:xfrm>
            <a:off x="8275320" y="4187952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76" name="Shape 74"/>
          <p:cNvSpPr/>
          <p:nvPr/>
        </p:nvSpPr>
        <p:spPr>
          <a:xfrm>
            <a:off x="9006840" y="4187952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77" name="Shape 75"/>
          <p:cNvSpPr/>
          <p:nvPr/>
        </p:nvSpPr>
        <p:spPr>
          <a:xfrm>
            <a:off x="9738360" y="4187952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78" name="Shape 76"/>
          <p:cNvSpPr/>
          <p:nvPr/>
        </p:nvSpPr>
        <p:spPr>
          <a:xfrm>
            <a:off x="10469880" y="4187952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79" name="Shape 77"/>
          <p:cNvSpPr/>
          <p:nvPr/>
        </p:nvSpPr>
        <p:spPr>
          <a:xfrm>
            <a:off x="11201400" y="4187952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80" name="Shape 78"/>
          <p:cNvSpPr/>
          <p:nvPr/>
        </p:nvSpPr>
        <p:spPr>
          <a:xfrm>
            <a:off x="7543800" y="4498848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81" name="Shape 79"/>
          <p:cNvSpPr/>
          <p:nvPr/>
        </p:nvSpPr>
        <p:spPr>
          <a:xfrm>
            <a:off x="8275320" y="4498848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82" name="Shape 80"/>
          <p:cNvSpPr/>
          <p:nvPr/>
        </p:nvSpPr>
        <p:spPr>
          <a:xfrm>
            <a:off x="9006840" y="4498848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83" name="Shape 81"/>
          <p:cNvSpPr/>
          <p:nvPr/>
        </p:nvSpPr>
        <p:spPr>
          <a:xfrm>
            <a:off x="9738360" y="4498848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84" name="Shape 82"/>
          <p:cNvSpPr/>
          <p:nvPr/>
        </p:nvSpPr>
        <p:spPr>
          <a:xfrm>
            <a:off x="10469880" y="4498848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85" name="Shape 83"/>
          <p:cNvSpPr/>
          <p:nvPr/>
        </p:nvSpPr>
        <p:spPr>
          <a:xfrm>
            <a:off x="11201400" y="4498848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86" name="Shape 84"/>
          <p:cNvSpPr/>
          <p:nvPr/>
        </p:nvSpPr>
        <p:spPr>
          <a:xfrm>
            <a:off x="7543800" y="4809744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87" name="Shape 85"/>
          <p:cNvSpPr/>
          <p:nvPr/>
        </p:nvSpPr>
        <p:spPr>
          <a:xfrm>
            <a:off x="8275320" y="4809744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FF5A1F"/>
            </a:solidFill>
            <a:prstDash val="solid"/>
          </a:ln>
        </p:spPr>
      </p:sp>
      <p:sp>
        <p:nvSpPr>
          <p:cNvPr id="88" name="Shape 86"/>
          <p:cNvSpPr/>
          <p:nvPr/>
        </p:nvSpPr>
        <p:spPr>
          <a:xfrm>
            <a:off x="9006840" y="4809744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FF5A1F"/>
            </a:solidFill>
            <a:prstDash val="solid"/>
          </a:ln>
        </p:spPr>
      </p:sp>
      <p:sp>
        <p:nvSpPr>
          <p:cNvPr id="89" name="Shape 87"/>
          <p:cNvSpPr/>
          <p:nvPr/>
        </p:nvSpPr>
        <p:spPr>
          <a:xfrm>
            <a:off x="9738360" y="4809744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90" name="Shape 88"/>
          <p:cNvSpPr/>
          <p:nvPr/>
        </p:nvSpPr>
        <p:spPr>
          <a:xfrm>
            <a:off x="10469880" y="4809744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91" name="Shape 89"/>
          <p:cNvSpPr/>
          <p:nvPr/>
        </p:nvSpPr>
        <p:spPr>
          <a:xfrm>
            <a:off x="11201400" y="4809744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92" name="Shape 90"/>
          <p:cNvSpPr/>
          <p:nvPr/>
        </p:nvSpPr>
        <p:spPr>
          <a:xfrm>
            <a:off x="7543800" y="5120640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93" name="Shape 91"/>
          <p:cNvSpPr/>
          <p:nvPr/>
        </p:nvSpPr>
        <p:spPr>
          <a:xfrm>
            <a:off x="8275320" y="5120640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94" name="Shape 92"/>
          <p:cNvSpPr/>
          <p:nvPr/>
        </p:nvSpPr>
        <p:spPr>
          <a:xfrm>
            <a:off x="9006840" y="5120640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95" name="Shape 93"/>
          <p:cNvSpPr/>
          <p:nvPr/>
        </p:nvSpPr>
        <p:spPr>
          <a:xfrm>
            <a:off x="9738360" y="5120640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96" name="Shape 94"/>
          <p:cNvSpPr/>
          <p:nvPr/>
        </p:nvSpPr>
        <p:spPr>
          <a:xfrm>
            <a:off x="10469880" y="5120640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97" name="Shape 95"/>
          <p:cNvSpPr/>
          <p:nvPr/>
        </p:nvSpPr>
        <p:spPr>
          <a:xfrm>
            <a:off x="11201400" y="5120640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98" name="Shape 96"/>
          <p:cNvSpPr/>
          <p:nvPr/>
        </p:nvSpPr>
        <p:spPr>
          <a:xfrm>
            <a:off x="7543800" y="5431536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99" name="Shape 97"/>
          <p:cNvSpPr/>
          <p:nvPr/>
        </p:nvSpPr>
        <p:spPr>
          <a:xfrm>
            <a:off x="8275320" y="5431536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100" name="Shape 98"/>
          <p:cNvSpPr/>
          <p:nvPr/>
        </p:nvSpPr>
        <p:spPr>
          <a:xfrm>
            <a:off x="9006840" y="5431536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101" name="Shape 99"/>
          <p:cNvSpPr/>
          <p:nvPr/>
        </p:nvSpPr>
        <p:spPr>
          <a:xfrm>
            <a:off x="9738360" y="5431536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102" name="Shape 100"/>
          <p:cNvSpPr/>
          <p:nvPr/>
        </p:nvSpPr>
        <p:spPr>
          <a:xfrm>
            <a:off x="10469880" y="5431536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103" name="Shape 101"/>
          <p:cNvSpPr/>
          <p:nvPr/>
        </p:nvSpPr>
        <p:spPr>
          <a:xfrm>
            <a:off x="11201400" y="5431536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104" name="Shape 102"/>
          <p:cNvSpPr/>
          <p:nvPr/>
        </p:nvSpPr>
        <p:spPr>
          <a:xfrm>
            <a:off x="7543800" y="5742432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105" name="Shape 103"/>
          <p:cNvSpPr/>
          <p:nvPr/>
        </p:nvSpPr>
        <p:spPr>
          <a:xfrm>
            <a:off x="8275320" y="5742432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106" name="Shape 104"/>
          <p:cNvSpPr/>
          <p:nvPr/>
        </p:nvSpPr>
        <p:spPr>
          <a:xfrm>
            <a:off x="9006840" y="5742432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107" name="Shape 105"/>
          <p:cNvSpPr/>
          <p:nvPr/>
        </p:nvSpPr>
        <p:spPr>
          <a:xfrm>
            <a:off x="9738360" y="5742432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108" name="Shape 106"/>
          <p:cNvSpPr/>
          <p:nvPr/>
        </p:nvSpPr>
        <p:spPr>
          <a:xfrm>
            <a:off x="10469880" y="5742432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109" name="Shape 107"/>
          <p:cNvSpPr/>
          <p:nvPr/>
        </p:nvSpPr>
        <p:spPr>
          <a:xfrm>
            <a:off x="11201400" y="5742432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110" name="Shape 108"/>
          <p:cNvSpPr/>
          <p:nvPr/>
        </p:nvSpPr>
        <p:spPr>
          <a:xfrm>
            <a:off x="0" y="0"/>
            <a:ext cx="7315200" cy="6858000"/>
          </a:xfrm>
          <a:prstGeom prst="rect">
            <a:avLst/>
          </a:prstGeom>
          <a:solidFill>
            <a:srgbClr val="0E1013"/>
          </a:solidFill>
          <a:ln w="12700">
            <a:solidFill>
              <a:srgbClr val="0E1013"/>
            </a:solidFill>
            <a:prstDash val="solid"/>
          </a:ln>
        </p:spPr>
      </p:sp>
      <p:sp>
        <p:nvSpPr>
          <p:cNvPr id="111" name="Text 109"/>
          <p:cNvSpPr txBox="1"/>
          <p:nvPr/>
        </p:nvSpPr>
        <p:spPr>
          <a:xfrm>
            <a:off x="548640" y="50292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FF7A47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СТАРТ ЗА ОДИН ДЕНЬ</a:t>
            </a:r>
            <a:endParaRPr lang="en-US" sz="1200" dirty="0"/>
          </a:p>
        </p:txBody>
      </p:sp>
      <p:sp>
        <p:nvSpPr>
          <p:cNvPr id="112" name="Text 110"/>
          <p:cNvSpPr txBox="1"/>
          <p:nvPr/>
        </p:nvSpPr>
        <p:spPr>
          <a:xfrm>
            <a:off x="548640" y="841248"/>
            <a:ext cx="65836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E8EBEF"/>
                </a:solidFill>
                <a:latin typeface="Fira Sans Extra Condensed" pitchFamily="34" charset="0"/>
                <a:ea typeface="Fira Sans Extra Condensed" pitchFamily="34" charset="-122"/>
                <a:cs typeface="Fira Sans Extra Condensed" pitchFamily="34" charset="-120"/>
              </a:rPr>
              <a:t>ЧТОБЫ ЗАПУСТИТЬ ВАШ САЙТ, НУЖНЫ ЧЕТЫРЕ ВЕЩИ</a:t>
            </a:r>
            <a:endParaRPr lang="en-US" sz="3800" dirty="0"/>
          </a:p>
        </p:txBody>
      </p:sp>
      <p:sp>
        <p:nvSpPr>
          <p:cNvPr id="113" name="Shape 111"/>
          <p:cNvSpPr/>
          <p:nvPr/>
        </p:nvSpPr>
        <p:spPr>
          <a:xfrm>
            <a:off x="548640" y="2377440"/>
            <a:ext cx="420624" cy="420624"/>
          </a:xfrm>
          <a:prstGeom prst="ellipse">
            <a:avLst/>
          </a:prstGeom>
          <a:solidFill>
            <a:srgbClr val="FF5A1F"/>
          </a:solidFill>
          <a:ln w="12700">
            <a:solidFill>
              <a:srgbClr val="FF5A1F"/>
            </a:solidFill>
            <a:prstDash val="solid"/>
          </a:ln>
        </p:spPr>
      </p:sp>
      <p:sp>
        <p:nvSpPr>
          <p:cNvPr id="114" name="Text 112"/>
          <p:cNvSpPr txBox="1"/>
          <p:nvPr/>
        </p:nvSpPr>
        <p:spPr>
          <a:xfrm>
            <a:off x="548640" y="237744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5181D"/>
                </a:solidFill>
                <a:latin typeface="Fira Sans Extra Condensed" pitchFamily="34" charset="0"/>
                <a:ea typeface="Fira Sans Extra Condensed" pitchFamily="34" charset="-122"/>
                <a:cs typeface="Fira Sans Extra Condensed" pitchFamily="34" charset="-120"/>
              </a:rPr>
              <a:t>1</a:t>
            </a:r>
            <a:endParaRPr lang="en-US" sz="1800" dirty="0"/>
          </a:p>
        </p:txBody>
      </p:sp>
      <p:sp>
        <p:nvSpPr>
          <p:cNvPr id="115" name="Text 113"/>
          <p:cNvSpPr txBox="1"/>
          <p:nvPr/>
        </p:nvSpPr>
        <p:spPr>
          <a:xfrm>
            <a:off x="1188720" y="2377440"/>
            <a:ext cx="59436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700" dirty="0">
                <a:solidFill>
                  <a:srgbClr val="E8EBEF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Название и город</a:t>
            </a:r>
            <a:endParaRPr lang="en-US" sz="1700" dirty="0"/>
          </a:p>
        </p:txBody>
      </p:sp>
      <p:sp>
        <p:nvSpPr>
          <p:cNvPr id="116" name="Shape 114"/>
          <p:cNvSpPr/>
          <p:nvPr/>
        </p:nvSpPr>
        <p:spPr>
          <a:xfrm>
            <a:off x="548640" y="2999232"/>
            <a:ext cx="420624" cy="420624"/>
          </a:xfrm>
          <a:prstGeom prst="ellipse">
            <a:avLst/>
          </a:prstGeom>
          <a:solidFill>
            <a:srgbClr val="FF5A1F"/>
          </a:solidFill>
          <a:ln w="12700">
            <a:solidFill>
              <a:srgbClr val="FF5A1F"/>
            </a:solidFill>
            <a:prstDash val="solid"/>
          </a:ln>
        </p:spPr>
      </p:sp>
      <p:sp>
        <p:nvSpPr>
          <p:cNvPr id="117" name="Text 115"/>
          <p:cNvSpPr txBox="1"/>
          <p:nvPr/>
        </p:nvSpPr>
        <p:spPr>
          <a:xfrm>
            <a:off x="548640" y="2999232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5181D"/>
                </a:solidFill>
                <a:latin typeface="Fira Sans Extra Condensed" pitchFamily="34" charset="0"/>
                <a:ea typeface="Fira Sans Extra Condensed" pitchFamily="34" charset="-122"/>
                <a:cs typeface="Fira Sans Extra Condensed" pitchFamily="34" charset="-120"/>
              </a:rPr>
              <a:t>2</a:t>
            </a:r>
            <a:endParaRPr lang="en-US" sz="1800" dirty="0"/>
          </a:p>
        </p:txBody>
      </p:sp>
      <p:sp>
        <p:nvSpPr>
          <p:cNvPr id="118" name="Text 116"/>
          <p:cNvSpPr txBox="1"/>
          <p:nvPr/>
        </p:nvSpPr>
        <p:spPr>
          <a:xfrm>
            <a:off x="1188720" y="2999232"/>
            <a:ext cx="59436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700" dirty="0">
                <a:solidFill>
                  <a:srgbClr val="E8EBEF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Контакты: телефон, e-mail, Telegram</a:t>
            </a:r>
            <a:endParaRPr lang="en-US" sz="1700" dirty="0"/>
          </a:p>
        </p:txBody>
      </p:sp>
      <p:sp>
        <p:nvSpPr>
          <p:cNvPr id="119" name="Shape 117"/>
          <p:cNvSpPr/>
          <p:nvPr/>
        </p:nvSpPr>
        <p:spPr>
          <a:xfrm>
            <a:off x="548640" y="3621024"/>
            <a:ext cx="420624" cy="420624"/>
          </a:xfrm>
          <a:prstGeom prst="ellipse">
            <a:avLst/>
          </a:prstGeom>
          <a:solidFill>
            <a:srgbClr val="FF5A1F"/>
          </a:solidFill>
          <a:ln w="12700">
            <a:solidFill>
              <a:srgbClr val="FF5A1F"/>
            </a:solidFill>
            <a:prstDash val="solid"/>
          </a:ln>
        </p:spPr>
      </p:sp>
      <p:sp>
        <p:nvSpPr>
          <p:cNvPr id="120" name="Text 118"/>
          <p:cNvSpPr txBox="1"/>
          <p:nvPr/>
        </p:nvSpPr>
        <p:spPr>
          <a:xfrm>
            <a:off x="548640" y="362102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5181D"/>
                </a:solidFill>
                <a:latin typeface="Fira Sans Extra Condensed" pitchFamily="34" charset="0"/>
                <a:ea typeface="Fira Sans Extra Condensed" pitchFamily="34" charset="-122"/>
                <a:cs typeface="Fira Sans Extra Condensed" pitchFamily="34" charset="-120"/>
              </a:rPr>
              <a:t>3</a:t>
            </a:r>
            <a:endParaRPr lang="en-US" sz="1800" dirty="0"/>
          </a:p>
        </p:txBody>
      </p:sp>
      <p:sp>
        <p:nvSpPr>
          <p:cNvPr id="121" name="Text 119"/>
          <p:cNvSpPr txBox="1"/>
          <p:nvPr/>
        </p:nvSpPr>
        <p:spPr>
          <a:xfrm>
            <a:off x="1188720" y="3621024"/>
            <a:ext cx="59436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700" dirty="0">
                <a:solidFill>
                  <a:srgbClr val="E8EBEF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Telegram-чат для получения заказов</a:t>
            </a:r>
            <a:endParaRPr lang="en-US" sz="1700" dirty="0"/>
          </a:p>
        </p:txBody>
      </p:sp>
      <p:sp>
        <p:nvSpPr>
          <p:cNvPr id="122" name="Shape 120"/>
          <p:cNvSpPr/>
          <p:nvPr/>
        </p:nvSpPr>
        <p:spPr>
          <a:xfrm>
            <a:off x="548640" y="4242816"/>
            <a:ext cx="420624" cy="420624"/>
          </a:xfrm>
          <a:prstGeom prst="ellipse">
            <a:avLst/>
          </a:prstGeom>
          <a:solidFill>
            <a:srgbClr val="FF5A1F"/>
          </a:solidFill>
          <a:ln w="12700">
            <a:solidFill>
              <a:srgbClr val="FF5A1F"/>
            </a:solidFill>
            <a:prstDash val="solid"/>
          </a:ln>
        </p:spPr>
      </p:sp>
      <p:sp>
        <p:nvSpPr>
          <p:cNvPr id="123" name="Text 121"/>
          <p:cNvSpPr txBox="1"/>
          <p:nvPr/>
        </p:nvSpPr>
        <p:spPr>
          <a:xfrm>
            <a:off x="548640" y="424281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5181D"/>
                </a:solidFill>
                <a:latin typeface="Fira Sans Extra Condensed" pitchFamily="34" charset="0"/>
                <a:ea typeface="Fira Sans Extra Condensed" pitchFamily="34" charset="-122"/>
                <a:cs typeface="Fira Sans Extra Condensed" pitchFamily="34" charset="-120"/>
              </a:rPr>
              <a:t>4</a:t>
            </a:r>
            <a:endParaRPr lang="en-US" sz="1800" dirty="0"/>
          </a:p>
        </p:txBody>
      </p:sp>
      <p:sp>
        <p:nvSpPr>
          <p:cNvPr id="124" name="Text 122"/>
          <p:cNvSpPr txBox="1"/>
          <p:nvPr/>
        </p:nvSpPr>
        <p:spPr>
          <a:xfrm>
            <a:off x="1188720" y="4242816"/>
            <a:ext cx="59436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700" dirty="0">
                <a:solidFill>
                  <a:srgbClr val="E8EBEF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Список материалов, которые вы производите</a:t>
            </a:r>
            <a:endParaRPr lang="en-US" sz="1700" dirty="0"/>
          </a:p>
        </p:txBody>
      </p:sp>
      <p:sp>
        <p:nvSpPr>
          <p:cNvPr id="125" name="Text 123"/>
          <p:cNvSpPr txBox="1"/>
          <p:nvPr/>
        </p:nvSpPr>
        <p:spPr>
          <a:xfrm>
            <a:off x="548640" y="4983480"/>
            <a:ext cx="6583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7E8794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Демо партнёрского сайта:  </a:t>
            </a:r>
            <a:pPr indent="0" marL="0">
              <a:buNone/>
            </a:pPr>
            <a:r>
              <a:rPr lang="en-US" sz="1200" u="sng" dirty="0">
                <a:solidFill>
                  <a:srgbClr val="FF7A47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partner.mollegenerator.com</a:t>
            </a:r>
            <a:endParaRPr lang="en-US" sz="1200" dirty="0"/>
          </a:p>
        </p:txBody>
      </p:sp>
      <p:sp>
        <p:nvSpPr>
          <p:cNvPr id="126" name="Text 124"/>
          <p:cNvSpPr txBox="1"/>
          <p:nvPr/>
        </p:nvSpPr>
        <p:spPr>
          <a:xfrm>
            <a:off x="548640" y="5312664"/>
            <a:ext cx="6583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7E8794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Партнёрская программа:  </a:t>
            </a:r>
            <a:pPr indent="0" marL="0">
              <a:buNone/>
            </a:pPr>
            <a:r>
              <a:rPr lang="en-US" sz="1200" u="sng" dirty="0">
                <a:solidFill>
                  <a:srgbClr val="FF7A47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mollegenerator.com/uk/partners/</a:t>
            </a:r>
            <a:endParaRPr lang="en-US" sz="1200" dirty="0"/>
          </a:p>
        </p:txBody>
      </p:sp>
      <p:sp>
        <p:nvSpPr>
          <p:cNvPr id="127" name="Text 125"/>
          <p:cNvSpPr txBox="1"/>
          <p:nvPr/>
        </p:nvSpPr>
        <p:spPr>
          <a:xfrm>
            <a:off x="548640" y="571500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EBEF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Напишите нам — и завтра ваш сайт уже принимает заказы.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rgbClr val="7E8794"/>
                </a:solidFill>
                <a:latin typeface="JetBrains Mono"/>
                <a:ea typeface="JetBrains Mono"/>
                <a:cs typeface="JetBrains Mono"/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Fira Sans Extra Condensed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Fira San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MOLLE Generator — партнёрская программа</dc:title>
  <dc:subject>PptxGenJS Presentation</dc:subject>
  <dc:creator>MOLLE Generator</dc:creator>
  <cp:lastModifiedBy>MOLLE Generator</cp:lastModifiedBy>
  <cp:revision>1</cp:revision>
  <dcterms:created xsi:type="dcterms:W3CDTF">2026-10-11T10:00:42Z</dcterms:created>
  <dcterms:modified xsi:type="dcterms:W3CDTF">2026-10-11T10:00:42Z</dcterms:modified>
</cp:coreProperties>
</file>